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6">
  <p:sldMasterIdLst>
    <p:sldMasterId id="2147483687" r:id="rId1"/>
    <p:sldMasterId id="2147483752" r:id="rId2"/>
  </p:sldMasterIdLst>
  <p:notesMasterIdLst>
    <p:notesMasterId r:id="rId22"/>
  </p:notesMasterIdLst>
  <p:handoutMasterIdLst>
    <p:handoutMasterId r:id="rId23"/>
  </p:handoutMasterIdLst>
  <p:sldIdLst>
    <p:sldId id="384" r:id="rId3"/>
    <p:sldId id="466" r:id="rId4"/>
    <p:sldId id="612" r:id="rId5"/>
    <p:sldId id="468" r:id="rId6"/>
    <p:sldId id="480" r:id="rId7"/>
    <p:sldId id="630" r:id="rId8"/>
    <p:sldId id="631" r:id="rId9"/>
    <p:sldId id="632" r:id="rId10"/>
    <p:sldId id="634" r:id="rId11"/>
    <p:sldId id="635" r:id="rId12"/>
    <p:sldId id="617" r:id="rId13"/>
    <p:sldId id="604" r:id="rId14"/>
    <p:sldId id="636" r:id="rId15"/>
    <p:sldId id="638" r:id="rId16"/>
    <p:sldId id="637" r:id="rId17"/>
    <p:sldId id="639" r:id="rId18"/>
    <p:sldId id="640" r:id="rId19"/>
    <p:sldId id="610" r:id="rId20"/>
    <p:sldId id="611" r:id="rId21"/>
  </p:sldIdLst>
  <p:sldSz cx="9144000" cy="514826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22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37180" algn="l" rtl="0" fontAlgn="base">
      <a:spcBef>
        <a:spcPct val="0"/>
      </a:spcBef>
      <a:spcAft>
        <a:spcPct val="0"/>
      </a:spcAft>
      <a:defRPr sz="1622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674360" algn="l" rtl="0" fontAlgn="base">
      <a:spcBef>
        <a:spcPct val="0"/>
      </a:spcBef>
      <a:spcAft>
        <a:spcPct val="0"/>
      </a:spcAft>
      <a:defRPr sz="1622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011540" algn="l" rtl="0" fontAlgn="base">
      <a:spcBef>
        <a:spcPct val="0"/>
      </a:spcBef>
      <a:spcAft>
        <a:spcPct val="0"/>
      </a:spcAft>
      <a:defRPr sz="1622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348720" algn="l" rtl="0" fontAlgn="base">
      <a:spcBef>
        <a:spcPct val="0"/>
      </a:spcBef>
      <a:spcAft>
        <a:spcPct val="0"/>
      </a:spcAft>
      <a:defRPr sz="1622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685900" algn="l" defTabSz="674360" rtl="0" eaLnBrk="1" latinLnBrk="0" hangingPunct="1">
      <a:defRPr sz="1622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023079" algn="l" defTabSz="674360" rtl="0" eaLnBrk="1" latinLnBrk="0" hangingPunct="1">
      <a:defRPr sz="1622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2360260" algn="l" defTabSz="674360" rtl="0" eaLnBrk="1" latinLnBrk="0" hangingPunct="1">
      <a:defRPr sz="1622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2697440" algn="l" defTabSz="674360" rtl="0" eaLnBrk="1" latinLnBrk="0" hangingPunct="1">
      <a:defRPr sz="1622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mze Nur CERME" initials="GNC" lastIdx="1" clrIdx="0"/>
  <p:cmAuthor id="1" name="Emily Ehrlich" initials="EE" lastIdx="1" clrIdx="1">
    <p:extLst>
      <p:ext uri="{19B8F6BF-5375-455C-9EA6-DF929625EA0E}">
        <p15:presenceInfo xmlns:p15="http://schemas.microsoft.com/office/powerpoint/2012/main" userId="S::eehrlich@students.kennesaw.edu::a3e9427a-3d58-4aaa-bc36-c261187893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0093"/>
    <a:srgbClr val="7CEB99"/>
    <a:srgbClr val="F6C3FF"/>
    <a:srgbClr val="CC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74532-D846-C247-2341-F1263818118D}" v="205" dt="2025-04-06T21:25:07.334"/>
    <p1510:client id="{1F9EB6A1-134A-4E0F-B3C6-20B6BAA846EB}" v="17" dt="2025-04-06T22:42:14.116"/>
    <p1510:client id="{8394980F-3216-B905-7C33-DFA8210AF507}" v="2" dt="2025-04-08T14:15:52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0" autoAdjust="0"/>
    <p:restoredTop sz="91127" autoAdjust="0"/>
  </p:normalViewPr>
  <p:slideViewPr>
    <p:cSldViewPr snapToGrid="0">
      <p:cViewPr>
        <p:scale>
          <a:sx n="136" d="100"/>
          <a:sy n="136" d="100"/>
        </p:scale>
        <p:origin x="429" y="48"/>
      </p:cViewPr>
      <p:guideLst>
        <p:guide orient="horz" pos="162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Univ. of Bath, University of Bath Iris Image Database, http://www.bath.ac.uk/elec-eng/pp/sipg/ (2004).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1BF8C4EA-0FD7-42D0-BDC2-C07FD6DC1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1343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0375" y="720725"/>
            <a:ext cx="639445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57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41" y="4560889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57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Univ. of Bath, University of Bath Iris Image Database, http://www.bath.ac.uk/elec-eng/pp/sipg/ (2004).</a:t>
            </a:r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89D5BCDF-B0DF-431C-98CB-D4D1258F7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374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885" kern="1200">
        <a:solidFill>
          <a:schemeClr val="tx1"/>
        </a:solidFill>
        <a:latin typeface="Arial" charset="0"/>
        <a:ea typeface="+mn-ea"/>
        <a:cs typeface="+mn-cs"/>
      </a:defRPr>
    </a:lvl1pPr>
    <a:lvl2pPr marL="337180" algn="l" rtl="0" eaLnBrk="0" fontAlgn="base" hangingPunct="0">
      <a:spcBef>
        <a:spcPct val="30000"/>
      </a:spcBef>
      <a:spcAft>
        <a:spcPct val="0"/>
      </a:spcAft>
      <a:defRPr sz="885" kern="1200">
        <a:solidFill>
          <a:schemeClr val="tx1"/>
        </a:solidFill>
        <a:latin typeface="Arial" charset="0"/>
        <a:ea typeface="+mn-ea"/>
        <a:cs typeface="+mn-cs"/>
      </a:defRPr>
    </a:lvl2pPr>
    <a:lvl3pPr marL="674360" algn="l" rtl="0" eaLnBrk="0" fontAlgn="base" hangingPunct="0">
      <a:spcBef>
        <a:spcPct val="30000"/>
      </a:spcBef>
      <a:spcAft>
        <a:spcPct val="0"/>
      </a:spcAft>
      <a:defRPr sz="885" kern="1200">
        <a:solidFill>
          <a:schemeClr val="tx1"/>
        </a:solidFill>
        <a:latin typeface="Arial" charset="0"/>
        <a:ea typeface="+mn-ea"/>
        <a:cs typeface="+mn-cs"/>
      </a:defRPr>
    </a:lvl3pPr>
    <a:lvl4pPr marL="1011540" algn="l" rtl="0" eaLnBrk="0" fontAlgn="base" hangingPunct="0">
      <a:spcBef>
        <a:spcPct val="30000"/>
      </a:spcBef>
      <a:spcAft>
        <a:spcPct val="0"/>
      </a:spcAft>
      <a:defRPr sz="885" kern="1200">
        <a:solidFill>
          <a:schemeClr val="tx1"/>
        </a:solidFill>
        <a:latin typeface="Arial" charset="0"/>
        <a:ea typeface="+mn-ea"/>
        <a:cs typeface="+mn-cs"/>
      </a:defRPr>
    </a:lvl4pPr>
    <a:lvl5pPr marL="1348720" algn="l" rtl="0" eaLnBrk="0" fontAlgn="base" hangingPunct="0">
      <a:spcBef>
        <a:spcPct val="30000"/>
      </a:spcBef>
      <a:spcAft>
        <a:spcPct val="0"/>
      </a:spcAft>
      <a:defRPr sz="885" kern="1200">
        <a:solidFill>
          <a:schemeClr val="tx1"/>
        </a:solidFill>
        <a:latin typeface="Arial" charset="0"/>
        <a:ea typeface="+mn-ea"/>
        <a:cs typeface="+mn-cs"/>
      </a:defRPr>
    </a:lvl5pPr>
    <a:lvl6pPr marL="1685900" algn="l" defTabSz="674360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6pPr>
    <a:lvl7pPr marL="2023079" algn="l" defTabSz="674360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7pPr>
    <a:lvl8pPr marL="2360260" algn="l" defTabSz="674360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8pPr>
    <a:lvl9pPr marL="2697440" algn="l" defTabSz="674360" rtl="0" eaLnBrk="1" latinLnBrk="0" hangingPunct="1">
      <a:defRPr sz="8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0725"/>
            <a:ext cx="6394450" cy="360045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800" dirty="0"/>
              <a:t>Hello, my name is Hasim Oz, I am </a:t>
            </a:r>
            <a:r>
              <a:rPr lang="tr-TR" sz="800" dirty="0"/>
              <a:t>a </a:t>
            </a:r>
            <a:r>
              <a:rPr lang="en-US" sz="800" dirty="0"/>
              <a:t>graduate student</a:t>
            </a:r>
            <a:r>
              <a:rPr lang="tr-TR" sz="800" baseline="0" dirty="0"/>
              <a:t> </a:t>
            </a:r>
            <a:r>
              <a:rPr lang="en-US" sz="800" dirty="0"/>
              <a:t>at </a:t>
            </a:r>
            <a:r>
              <a:rPr lang="tr-TR" sz="800" dirty="0">
                <a:latin typeface="Book Antiqua"/>
              </a:rPr>
              <a:t>Kennesaw State </a:t>
            </a:r>
            <a:r>
              <a:rPr lang="en-US" sz="800" dirty="0">
                <a:latin typeface="Book Antiqua"/>
              </a:rPr>
              <a:t>University</a:t>
            </a:r>
            <a:r>
              <a:rPr lang="en-US" sz="800" baseline="0" dirty="0"/>
              <a:t>.</a:t>
            </a:r>
            <a:endParaRPr lang="en-US" sz="800" dirty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800" dirty="0"/>
          </a:p>
          <a:p>
            <a:r>
              <a:rPr lang="en-US" sz="800" dirty="0"/>
              <a:t>Today I will be presenting the research findings in Comparison of Recognition Fusion Methods for Left and Right Off-angle Iris Images.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800" dirty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800" dirty="0"/>
              <a:t>First, I will give a brief introduction about iris recognition and challenges in standoff systems. Then, I will explain the proposed fragile bit method for off-angle iris recognition. Finally, I will share the experimental results.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800" dirty="0"/>
          </a:p>
        </p:txBody>
      </p:sp>
      <p:sp>
        <p:nvSpPr>
          <p:cNvPr id="2" name="Altbilgi Yer Tutucusu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Univ. of Bath, University of Bath Iris Image Database, http://www.bath.ac.uk/elec-eng/pp/sipg/ (2004).</a:t>
            </a:r>
          </a:p>
        </p:txBody>
      </p:sp>
      <p:sp>
        <p:nvSpPr>
          <p:cNvPr id="3" name="Slayt Numarası Yer Tutucusu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9D5BCDF-B0DF-431C-98CB-D4D1258F795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36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4450" cy="360045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1" kern="0" baseline="0" dirty="0"/>
              <a:t>With millions of people passing sensitive locations every day, Identity management is more important than ever as we seek to strenghten global security to make </a:t>
            </a:r>
            <a:r>
              <a:rPr lang="en-US" sz="1200" b="1" kern="0" baseline="0" dirty="0"/>
              <a:t>our life</a:t>
            </a:r>
            <a:r>
              <a:rPr lang="tr-TR" sz="1200" b="1" kern="0" baseline="0" dirty="0"/>
              <a:t> safe and secure. Biometrics </a:t>
            </a:r>
            <a:r>
              <a:rPr lang="en-US" sz="1200" b="1" kern="0" baseline="0" dirty="0"/>
              <a:t>is</a:t>
            </a:r>
            <a:r>
              <a:rPr lang="tr-TR" sz="1200" b="1" kern="0" baseline="0" dirty="0"/>
              <a:t> defined as being the physical and behavioral characteristics of subjects, including but not limited to fingerprint, </a:t>
            </a:r>
            <a:r>
              <a:rPr lang="en-US" sz="1200" b="1" kern="0" baseline="0" dirty="0"/>
              <a:t>face</a:t>
            </a:r>
            <a:r>
              <a:rPr lang="tr-TR" sz="1200" b="1" kern="0" baseline="0" dirty="0"/>
              <a:t>, and iris. </a:t>
            </a:r>
            <a:endParaRPr lang="en-US" sz="1200" b="1" kern="0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1" kern="0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1" kern="0" baseline="0" dirty="0"/>
              <a:t>Usage of biometrics have been broadly implemented as the technology of choice to lock down the credentials to identify subjects from passport control to criminal identification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tr-TR" sz="1200" b="1" kern="0" baseline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D5BCDF-B0DF-431C-98CB-D4D1258F795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7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4450" cy="360045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0" dirty="0"/>
              <a:t>I</a:t>
            </a:r>
            <a:r>
              <a:rPr lang="tr-TR" sz="1100" b="1" kern="0" dirty="0"/>
              <a:t>ris </a:t>
            </a:r>
            <a:r>
              <a:rPr lang="en-US" sz="1100" b="1" kern="0" dirty="0"/>
              <a:t>is the colored part of the eye.</a:t>
            </a:r>
          </a:p>
          <a:p>
            <a:r>
              <a:rPr lang="en-US" sz="1100" b="1" kern="0" dirty="0"/>
              <a:t>It </a:t>
            </a:r>
            <a:r>
              <a:rPr lang="tr-TR" sz="1100" b="1" kern="0" dirty="0"/>
              <a:t>is unique and </a:t>
            </a:r>
            <a:r>
              <a:rPr lang="en-US" sz="1100" b="1" kern="0" dirty="0"/>
              <a:t>the </a:t>
            </a:r>
            <a:r>
              <a:rPr lang="tr-TR" sz="1100" b="1" kern="0" dirty="0"/>
              <a:t>most stable biometrics in the human body.</a:t>
            </a:r>
          </a:p>
          <a:p>
            <a:endParaRPr lang="tr-TR" sz="1100" b="1" kern="0" dirty="0"/>
          </a:p>
          <a:p>
            <a:r>
              <a:rPr lang="en-US" sz="1100" b="1" kern="0" dirty="0"/>
              <a:t>Therefore, it provides</a:t>
            </a:r>
            <a:endParaRPr lang="tr-TR" sz="1100" b="1" kern="0" dirty="0"/>
          </a:p>
          <a:p>
            <a:pPr lvl="1"/>
            <a:r>
              <a:rPr lang="en-US" sz="1100" kern="0" dirty="0"/>
              <a:t>Strong security, </a:t>
            </a:r>
          </a:p>
          <a:p>
            <a:pPr lvl="1"/>
            <a:r>
              <a:rPr lang="en-US" sz="1100" kern="0" dirty="0"/>
              <a:t>Higher usability, and</a:t>
            </a:r>
          </a:p>
          <a:p>
            <a:pPr lvl="1"/>
            <a:r>
              <a:rPr lang="en-US" sz="1100" kern="0" dirty="0"/>
              <a:t>Nonintrusive</a:t>
            </a:r>
          </a:p>
          <a:p>
            <a:pPr defTabSz="874898"/>
            <a:r>
              <a:rPr lang="en-US" sz="1100" b="1" kern="0" dirty="0"/>
              <a:t>Biometrics.</a:t>
            </a:r>
          </a:p>
          <a:p>
            <a:endParaRPr lang="en-US" sz="1100" b="1" kern="0" dirty="0"/>
          </a:p>
          <a:p>
            <a:pPr defTabSz="874898"/>
            <a:r>
              <a:rPr lang="en-US" sz="1100" b="1" kern="0" dirty="0"/>
              <a:t>However</a:t>
            </a:r>
            <a:r>
              <a:rPr lang="tr-TR" sz="1100" b="1" kern="0" dirty="0"/>
              <a:t>, iris recognition has not been widely used because </a:t>
            </a:r>
            <a:r>
              <a:rPr lang="en-US" sz="1100" b="1" kern="0" dirty="0"/>
              <a:t>its</a:t>
            </a:r>
            <a:r>
              <a:rPr lang="tr-TR" sz="1100" b="1" kern="0" dirty="0"/>
              <a:t> technology is cumbersome</a:t>
            </a:r>
            <a:r>
              <a:rPr lang="en-US" sz="1100" b="1" kern="0" dirty="0"/>
              <a:t> and</a:t>
            </a:r>
            <a:r>
              <a:rPr lang="tr-TR" sz="1100" b="1" kern="0" dirty="0"/>
              <a:t> time consuming. </a:t>
            </a:r>
            <a:endParaRPr lang="en-US" sz="1100" b="1" kern="0" dirty="0"/>
          </a:p>
          <a:p>
            <a:pPr defTabSz="874898"/>
            <a:r>
              <a:rPr lang="en-US" sz="1100" b="1" kern="0" dirty="0"/>
              <a:t>It</a:t>
            </a:r>
            <a:r>
              <a:rPr lang="en-US" sz="1100" b="1" kern="0" baseline="0" dirty="0"/>
              <a:t> r</a:t>
            </a:r>
            <a:r>
              <a:rPr lang="tr-TR" sz="1100" b="1" kern="0" dirty="0"/>
              <a:t>equir</a:t>
            </a:r>
            <a:r>
              <a:rPr lang="en-US" sz="1100" b="1" kern="0" dirty="0" err="1"/>
              <a:t>es</a:t>
            </a:r>
            <a:r>
              <a:rPr lang="tr-TR" sz="1100" b="1" kern="0" dirty="0"/>
              <a:t> to user stop, position themselves close to the camera, and remain there for several moments. </a:t>
            </a:r>
            <a:endParaRPr lang="en-US" sz="1100" b="1" kern="0" dirty="0"/>
          </a:p>
          <a:p>
            <a:pPr defTabSz="874898"/>
            <a:r>
              <a:rPr lang="tr-TR" sz="1100" b="1" kern="0" dirty="0"/>
              <a:t>Until now,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D5BCDF-B0DF-431C-98CB-D4D1258F795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9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4450" cy="360045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Among other biometric solutions, iris recognition has been referred as one of the best due to the its reliability, distinctiveness, and accuracy.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Stand-off systems require only a glance and enables the camera to be several feet from a subject, while also allowing movement of the subject. This allows them to provide accurate identification without being invasive to individuals. </a:t>
            </a:r>
          </a:p>
          <a:p>
            <a:endParaRPr lang="tr-TR" sz="1200" b="1" kern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D5BCDF-B0DF-431C-98CB-D4D1258F795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5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4450" cy="360045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Now imagine the challenge of managing people entering such a critical facility.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Standoff systems deliver a fast, convenient, high throughput solution to recognition. Which revolutionized the biometrics captured at high traffic locations. 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There is now technologies present which allows to capture touchless biometrics that provides immediate access to the facility.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Examples of stand off systems are provided in this slide. 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D5BCDF-B0DF-431C-98CB-D4D1258F795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56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44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tested the proposed fragile bit method for off-angle iris images with a dataset of 11000 images from left eye of 100 different subjects.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Figures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show the data capture platform and captured sample off-angle iris images.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 images captured with IDS cameras under a NIR light source.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Frontal iris images are captured when camera is at 0° in angle and subjects look at directly to the camera.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For off-angle images, the camera moves horizontally on a rotational arm from -50° to +50° in angle and captures 10 images at every stop with a 10° step-size.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Univ. of Bath, University of Bath Iris Image Database, http://www.bath.ac.uk/elec-eng/pp/sipg/ (2004).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5BCDF-B0DF-431C-98CB-D4D1258F795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0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44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challenges</a:t>
            </a:r>
            <a:r>
              <a:rPr lang="en-US" baseline="0" dirty="0"/>
              <a:t>, we first developed a new iris data collection platform using two cameras. </a:t>
            </a:r>
          </a:p>
          <a:p>
            <a:r>
              <a:rPr lang="en-US" baseline="0" dirty="0"/>
              <a:t>Frontal and off-angle cameras capture iris images at the same time.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D5BCDF-B0DF-431C-98CB-D4D1258F795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1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0375" y="720725"/>
            <a:ext cx="639445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/>
          <a:lstStyle/>
          <a:p>
            <a:pPr marL="0" marR="0" indent="12954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This study employed the deep learning network AlexNet, through transfer learning, to improve recognition performance for standoff images. </a:t>
            </a:r>
          </a:p>
          <a:p>
            <a:pPr marL="0" marR="0" indent="12954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By utilizing a deep learning network instead of the Gabor-based traditional recognition algorithm, and rather than analyzing a single iris, we investigated decision fusion techniques to combine results from both eyes, improving reliability and overall recognition performance in biometric systems. </a:t>
            </a:r>
          </a:p>
          <a:p>
            <a:pPr marL="0" marR="0" indent="12954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We trained with frontal and tested with off-angle ocular images our network.  </a:t>
            </a:r>
          </a:p>
          <a:p>
            <a:pPr marL="0" marR="0" indent="129540" algn="just">
              <a:spcBef>
                <a:spcPts val="0"/>
              </a:spcBef>
              <a:spcAft>
                <a:spcPts val="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 indent="129540" algn="just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Based on the results of Fused Model, we can conclude the following: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LcParenR"/>
              <a:tabLst/>
              <a:defRPr/>
            </a:pPr>
            <a:r>
              <a:rPr lang="en-US" sz="1200" dirty="0">
                <a:effectLst/>
                <a:ea typeface="PMingLiU" panose="02020500000000000000" pitchFamily="18" charset="-120"/>
              </a:rPr>
              <a:t>Mean Fusion:  Achieves high accuracy by balancing predictions from both iris models</a:t>
            </a: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LcParenR"/>
              <a:tabLst/>
              <a:defRPr/>
            </a:pPr>
            <a:r>
              <a:rPr lang="en-US" sz="1200" dirty="0">
                <a:effectLst/>
                <a:ea typeface="PMingLiU" panose="02020500000000000000" pitchFamily="18" charset="-120"/>
              </a:rPr>
              <a:t>Max Fusion: Achieves performance equivalent to Mean Fusion by selecting the highest prediction</a:t>
            </a: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LcParenR"/>
              <a:tabLst/>
              <a:defRPr/>
            </a:pPr>
            <a:r>
              <a:rPr lang="en-US" sz="1200" dirty="0">
                <a:ea typeface="PMingLiU" panose="02020500000000000000" pitchFamily="18" charset="-120"/>
              </a:rPr>
              <a:t>Min Fusion: Significantly lower performance due to reliance on the lowest prediction scores, resulting in low-confidence recognition accuracy</a:t>
            </a: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and iv) </a:t>
            </a:r>
            <a:r>
              <a:rPr lang="en-US" sz="1200" dirty="0">
                <a:ea typeface="PMingLiU" panose="02020500000000000000" pitchFamily="18" charset="-120"/>
              </a:rPr>
              <a:t>While decision fusion does not necessarily improve accuracy beyond the best-performing single-eye model, it remains the one of the best approach to combine results from both eyes</a:t>
            </a: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pPr marL="0" marR="0" lvl="0" indent="12954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+mn-cs"/>
              </a:rPr>
              <a:t>Based on the results of Single Model, we can conclude the following: </a:t>
            </a:r>
          </a:p>
          <a:p>
            <a:pPr marL="285750" indent="-285750">
              <a:buAutoNum type="romanLcParenR"/>
            </a:pPr>
            <a:r>
              <a:rPr lang="en-US" dirty="0"/>
              <a:t>The single-model approach, trained with frontal and tested with off-angle on left and right irises together, achieved the best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+mn-cs"/>
              </a:rPr>
              <a:t>   Based on the results of Single Model, we can conclude the following: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romanLcParenR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+mn-cs"/>
              </a:rPr>
              <a:t>The single-model approach, which combined left-right and right-left iris images and trained both irises together, failed to achieve consistent and reliable recognition performance.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romanLcParenR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The overall conclusion is that using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AlexNet</a:t>
            </a:r>
            <a:r>
              <a:rPr lang="en-US" sz="12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with transfer learning and training it with frontal and off-angle iris images helps improve recognition accuracy for off-angle images and makes biometric systems more reliable. This study shows that decision fusion techniques can effectively combine results from both eyes, while the single-model approach trained with frontal images delivered the best performance. These findings highlight the value of deep learning-based standoff recognition systems, which work better than traditional methods in handling gaze variations.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marR="0" lvl="0" indent="12954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Times New Roman" panose="02020603050405020304" pitchFamily="18" charset="0"/>
              <a:ea typeface="PMingLiU" panose="02020500000000000000" pitchFamily="18" charset="-120"/>
            </a:endParaRPr>
          </a:p>
          <a:p>
            <a:endParaRPr lang="tr-TR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Univ. of Bath, University of Bath Iris Image Database, http://www.bath.ac.uk/elec-eng/pp/sipg/ (2004).</a:t>
            </a:r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9D5BCDF-B0DF-431C-98CB-D4D1258F795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 userDrawn="1"/>
        </p:nvSpPr>
        <p:spPr bwMode="auto">
          <a:xfrm>
            <a:off x="0" y="1544479"/>
            <a:ext cx="9144000" cy="3603784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638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2" y="2869680"/>
            <a:ext cx="7104063" cy="0"/>
          </a:xfrm>
          <a:prstGeom prst="line">
            <a:avLst/>
          </a:prstGeom>
          <a:noFill/>
          <a:ln w="3175">
            <a:solidFill>
              <a:srgbClr val="B0B0AA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/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773115" y="2288117"/>
            <a:ext cx="8370887" cy="0"/>
          </a:xfrm>
          <a:prstGeom prst="line">
            <a:avLst/>
          </a:prstGeom>
          <a:noFill/>
          <a:ln w="3175">
            <a:solidFill>
              <a:srgbClr val="B0B0AA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/>
          </a:p>
        </p:txBody>
      </p:sp>
      <p:sp>
        <p:nvSpPr>
          <p:cNvPr id="7" name="Line 18"/>
          <p:cNvSpPr>
            <a:spLocks noChangeShapeType="1"/>
          </p:cNvSpPr>
          <p:nvPr userDrawn="1"/>
        </p:nvSpPr>
        <p:spPr bwMode="auto">
          <a:xfrm>
            <a:off x="0" y="1544479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/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auto">
          <a:xfrm>
            <a:off x="742952" y="1623134"/>
            <a:ext cx="840105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8960" tIns="46222" rIns="58960" bIns="46222"/>
          <a:lstStyle/>
          <a:p>
            <a:pPr defTabSz="976494">
              <a:lnSpc>
                <a:spcPct val="90000"/>
              </a:lnSpc>
              <a:spcAft>
                <a:spcPct val="30000"/>
              </a:spcAft>
            </a:pPr>
            <a:endParaRPr lang="en-GB" sz="2912" b="1">
              <a:solidFill>
                <a:srgbClr val="B01E2D"/>
              </a:solidFill>
              <a:latin typeface="Arial" charset="0"/>
            </a:endParaRPr>
          </a:p>
        </p:txBody>
      </p:sp>
      <p:sp>
        <p:nvSpPr>
          <p:cNvPr id="8140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78121" y="1507539"/>
            <a:ext cx="7870580" cy="1383595"/>
          </a:xfrm>
        </p:spPr>
        <p:txBody>
          <a:bodyPr lIns="100012" rIns="100012" anchor="b"/>
          <a:lstStyle>
            <a:lvl1pPr>
              <a:spcAft>
                <a:spcPct val="30000"/>
              </a:spcAft>
              <a:defRPr sz="2912">
                <a:solidFill>
                  <a:schemeClr val="hlink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140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92417" y="3150930"/>
            <a:ext cx="4683369" cy="1607641"/>
          </a:xfrm>
        </p:spPr>
        <p:txBody>
          <a:bodyPr/>
          <a:lstStyle>
            <a:lvl1pPr marL="0" indent="0">
              <a:buFontTx/>
              <a:buNone/>
              <a:defRPr sz="182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BBF520-BE8E-4159-BF5C-C1A22E46F361}"/>
              </a:ext>
            </a:extLst>
          </p:cNvPr>
          <p:cNvGrpSpPr/>
          <p:nvPr userDrawn="1"/>
        </p:nvGrpSpPr>
        <p:grpSpPr>
          <a:xfrm>
            <a:off x="76204" y="76066"/>
            <a:ext cx="1566639" cy="1180642"/>
            <a:chOff x="154927" y="244489"/>
            <a:chExt cx="1566639" cy="1572733"/>
          </a:xfrm>
        </p:grpSpPr>
        <p:pic>
          <p:nvPicPr>
            <p:cNvPr id="13" name="Picture 1" descr="Kennesaw State University Logo with the letter K and S intertwined.">
              <a:extLst>
                <a:ext uri="{FF2B5EF4-FFF2-40B4-BE49-F238E27FC236}">
                  <a16:creationId xmlns:a16="http://schemas.microsoft.com/office/drawing/2014/main" id="{375E18AE-0F26-4ABC-8D4E-F2925AA7DB3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745"/>
            <a:stretch/>
          </p:blipFill>
          <p:spPr bwMode="auto">
            <a:xfrm>
              <a:off x="226935" y="244489"/>
              <a:ext cx="1296144" cy="1203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" descr="Kennesaw State University Logo with the letter K and S intertwined.">
              <a:extLst>
                <a:ext uri="{FF2B5EF4-FFF2-40B4-BE49-F238E27FC236}">
                  <a16:creationId xmlns:a16="http://schemas.microsoft.com/office/drawing/2014/main" id="{583CE021-C586-4737-9C21-82832F9E96F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9" t="19965" b="18283"/>
            <a:stretch/>
          </p:blipFill>
          <p:spPr bwMode="auto">
            <a:xfrm>
              <a:off x="154927" y="1484784"/>
              <a:ext cx="1566639" cy="33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3286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75" y="171614"/>
            <a:ext cx="8201628" cy="400420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itchFamily="18" charset="0"/>
              </a:defRPr>
            </a:lvl1pPr>
            <a:lvl2pPr>
              <a:defRPr>
                <a:latin typeface="Book Antiqua" pitchFamily="18" charset="0"/>
              </a:defRPr>
            </a:lvl2pPr>
            <a:lvl3pPr>
              <a:defRPr>
                <a:latin typeface="Book Antiqua" pitchFamily="18" charset="0"/>
              </a:defRPr>
            </a:lvl3pPr>
            <a:lvl4pPr>
              <a:defRPr>
                <a:latin typeface="Book Antiqua" pitchFamily="18" charset="0"/>
              </a:defRPr>
            </a:lvl4pPr>
            <a:lvl5pPr>
              <a:defRPr>
                <a:latin typeface="Book Antiqua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5</a:t>
            </a:r>
            <a:r>
              <a:rPr lang="tr-TR">
                <a:solidFill>
                  <a:srgbClr val="000000"/>
                </a:solidFill>
              </a:rPr>
              <a:t>0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8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/40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71611"/>
            <a:ext cx="8229600" cy="57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800" tIns="50800" rIns="64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934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/40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2" y="171611"/>
            <a:ext cx="6641123" cy="669751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4480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1609"/>
            <a:ext cx="8382000" cy="4004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1265"/>
            <a:ext cx="4038600" cy="3397616"/>
          </a:xfrm>
          <a:prstGeom prst="rect">
            <a:avLst/>
          </a:prstGeom>
        </p:spPr>
        <p:txBody>
          <a:bodyPr/>
          <a:lstStyle>
            <a:lvl1pPr>
              <a:defRPr sz="2547"/>
            </a:lvl1pPr>
            <a:lvl2pPr>
              <a:defRPr sz="2184"/>
            </a:lvl2pPr>
            <a:lvl3pPr>
              <a:defRPr sz="1820"/>
            </a:lvl3pPr>
            <a:lvl4pPr>
              <a:defRPr sz="1638"/>
            </a:lvl4pPr>
            <a:lvl5pPr>
              <a:defRPr sz="1638"/>
            </a:lvl5pPr>
            <a:lvl6pPr>
              <a:defRPr sz="1638"/>
            </a:lvl6pPr>
            <a:lvl7pPr>
              <a:defRPr sz="1638"/>
            </a:lvl7pPr>
            <a:lvl8pPr>
              <a:defRPr sz="1638"/>
            </a:lvl8pPr>
            <a:lvl9pPr>
              <a:defRPr sz="1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1265"/>
            <a:ext cx="4038600" cy="3397616"/>
          </a:xfrm>
          <a:prstGeom prst="rect">
            <a:avLst/>
          </a:prstGeom>
        </p:spPr>
        <p:txBody>
          <a:bodyPr/>
          <a:lstStyle>
            <a:lvl1pPr>
              <a:defRPr sz="2547"/>
            </a:lvl1pPr>
            <a:lvl2pPr>
              <a:defRPr sz="2184"/>
            </a:lvl2pPr>
            <a:lvl3pPr>
              <a:defRPr sz="1820"/>
            </a:lvl3pPr>
            <a:lvl4pPr>
              <a:defRPr sz="1638"/>
            </a:lvl4pPr>
            <a:lvl5pPr>
              <a:defRPr sz="1638"/>
            </a:lvl5pPr>
            <a:lvl6pPr>
              <a:defRPr sz="1638"/>
            </a:lvl6pPr>
            <a:lvl7pPr>
              <a:defRPr sz="1638"/>
            </a:lvl7pPr>
            <a:lvl8pPr>
              <a:defRPr sz="1638"/>
            </a:lvl8pPr>
            <a:lvl9pPr>
              <a:defRPr sz="16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/40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615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5</a:t>
            </a:r>
            <a:r>
              <a:rPr lang="tr-TR">
                <a:solidFill>
                  <a:srgbClr val="000000"/>
                </a:solidFill>
              </a:rPr>
              <a:t>0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61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/>
              <a:pPr>
                <a:defRPr/>
              </a:pPr>
              <a:t>‹#›</a:t>
            </a:fld>
            <a:r>
              <a:rPr lang="tr-TR" dirty="0"/>
              <a:t>/</a:t>
            </a:r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9780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5" y="171611"/>
            <a:ext cx="6260123" cy="669751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itchFamily="18" charset="0"/>
              </a:defRPr>
            </a:lvl1pPr>
            <a:lvl2pPr>
              <a:defRPr>
                <a:latin typeface="Book Antiqua" pitchFamily="18" charset="0"/>
              </a:defRPr>
            </a:lvl2pPr>
            <a:lvl3pPr>
              <a:defRPr>
                <a:latin typeface="Book Antiqua" pitchFamily="18" charset="0"/>
              </a:defRPr>
            </a:lvl3pPr>
            <a:lvl4pPr>
              <a:defRPr>
                <a:latin typeface="Book Antiqua" pitchFamily="18" charset="0"/>
              </a:defRPr>
            </a:lvl4pPr>
            <a:lvl5pPr>
              <a:defRPr>
                <a:latin typeface="Book Antiqua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50291" y="4862254"/>
            <a:ext cx="493712" cy="238345"/>
          </a:xfrm>
        </p:spPr>
        <p:txBody>
          <a:bodyPr/>
          <a:lstStyle>
            <a:lvl1pPr algn="r">
              <a:defRPr sz="1001">
                <a:latin typeface="Book Antiqua" pitchFamily="18" charset="0"/>
              </a:defRPr>
            </a:lvl1pPr>
          </a:lstStyle>
          <a:p>
            <a:pPr>
              <a:defRPr/>
            </a:pPr>
            <a:fld id="{C26AF885-1D61-4BC7-A2F1-80E136C0816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6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50291" y="4862254"/>
            <a:ext cx="493712" cy="238345"/>
          </a:xfr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05313794-8C4E-46F7-A9FD-43D654820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8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 userDrawn="1"/>
        </p:nvSpPr>
        <p:spPr bwMode="auto">
          <a:xfrm>
            <a:off x="0" y="1544479"/>
            <a:ext cx="9144000" cy="3603784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638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2" y="2869680"/>
            <a:ext cx="7104063" cy="0"/>
          </a:xfrm>
          <a:prstGeom prst="line">
            <a:avLst/>
          </a:prstGeom>
          <a:noFill/>
          <a:ln w="3175">
            <a:solidFill>
              <a:srgbClr val="B0B0AA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>
              <a:solidFill>
                <a:srgbClr val="000000"/>
              </a:solidFill>
            </a:endParaRPr>
          </a:p>
        </p:txBody>
      </p:sp>
      <p:sp>
        <p:nvSpPr>
          <p:cNvPr id="6" name="Line 9"/>
          <p:cNvSpPr>
            <a:spLocks noChangeShapeType="1"/>
          </p:cNvSpPr>
          <p:nvPr userDrawn="1"/>
        </p:nvSpPr>
        <p:spPr bwMode="auto">
          <a:xfrm>
            <a:off x="773115" y="2288117"/>
            <a:ext cx="8370887" cy="0"/>
          </a:xfrm>
          <a:prstGeom prst="line">
            <a:avLst/>
          </a:prstGeom>
          <a:noFill/>
          <a:ln w="3175">
            <a:solidFill>
              <a:srgbClr val="B0B0AA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>
              <a:solidFill>
                <a:srgbClr val="000000"/>
              </a:solidFill>
            </a:endParaRPr>
          </a:p>
        </p:txBody>
      </p:sp>
      <p:sp>
        <p:nvSpPr>
          <p:cNvPr id="7" name="Line 18"/>
          <p:cNvSpPr>
            <a:spLocks noChangeShapeType="1"/>
          </p:cNvSpPr>
          <p:nvPr userDrawn="1"/>
        </p:nvSpPr>
        <p:spPr bwMode="auto">
          <a:xfrm>
            <a:off x="0" y="1544479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>
              <a:solidFill>
                <a:srgbClr val="000000"/>
              </a:solidFill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auto">
          <a:xfrm>
            <a:off x="742952" y="1623134"/>
            <a:ext cx="840105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8960" tIns="46222" rIns="58960" bIns="46222"/>
          <a:lstStyle/>
          <a:p>
            <a:pPr defTabSz="976494">
              <a:lnSpc>
                <a:spcPct val="90000"/>
              </a:lnSpc>
              <a:spcAft>
                <a:spcPct val="30000"/>
              </a:spcAft>
            </a:pPr>
            <a:endParaRPr lang="en-GB" sz="2912" b="1">
              <a:solidFill>
                <a:srgbClr val="B01E2D"/>
              </a:solidFill>
              <a:latin typeface="Arial" charset="0"/>
            </a:endParaRPr>
          </a:p>
        </p:txBody>
      </p:sp>
      <p:sp>
        <p:nvSpPr>
          <p:cNvPr id="8140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78121" y="1507539"/>
            <a:ext cx="7870580" cy="1383595"/>
          </a:xfrm>
        </p:spPr>
        <p:txBody>
          <a:bodyPr lIns="100012" rIns="100012" anchor="b"/>
          <a:lstStyle>
            <a:lvl1pPr>
              <a:spcAft>
                <a:spcPct val="30000"/>
              </a:spcAft>
              <a:defRPr sz="2912">
                <a:solidFill>
                  <a:schemeClr val="hlink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140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92417" y="3150930"/>
            <a:ext cx="4683369" cy="1607641"/>
          </a:xfrm>
        </p:spPr>
        <p:txBody>
          <a:bodyPr/>
          <a:lstStyle>
            <a:lvl1pPr marL="0" indent="0">
              <a:buFontTx/>
              <a:buNone/>
              <a:defRPr sz="182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5</a:t>
            </a:r>
            <a:r>
              <a:rPr lang="tr-TR">
                <a:solidFill>
                  <a:srgbClr val="000000"/>
                </a:solidFill>
              </a:rPr>
              <a:t>0</a:t>
            </a: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279E4-7C68-46C2-9D10-39B4FE31F82D}"/>
              </a:ext>
            </a:extLst>
          </p:cNvPr>
          <p:cNvGrpSpPr/>
          <p:nvPr userDrawn="1"/>
        </p:nvGrpSpPr>
        <p:grpSpPr>
          <a:xfrm>
            <a:off x="76204" y="76066"/>
            <a:ext cx="1566639" cy="1180642"/>
            <a:chOff x="154927" y="244489"/>
            <a:chExt cx="1566639" cy="1572733"/>
          </a:xfrm>
        </p:grpSpPr>
        <p:pic>
          <p:nvPicPr>
            <p:cNvPr id="13" name="Picture 1" descr="Kennesaw State University Logo with the letter K and S intertwined.">
              <a:extLst>
                <a:ext uri="{FF2B5EF4-FFF2-40B4-BE49-F238E27FC236}">
                  <a16:creationId xmlns:a16="http://schemas.microsoft.com/office/drawing/2014/main" id="{84EA0162-C7D7-4EDC-875A-42F059E1B5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745"/>
            <a:stretch/>
          </p:blipFill>
          <p:spPr bwMode="auto">
            <a:xfrm>
              <a:off x="226935" y="244489"/>
              <a:ext cx="1296144" cy="1203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" descr="Kennesaw State University Logo with the letter K and S intertwined.">
              <a:extLst>
                <a:ext uri="{FF2B5EF4-FFF2-40B4-BE49-F238E27FC236}">
                  <a16:creationId xmlns:a16="http://schemas.microsoft.com/office/drawing/2014/main" id="{194CAE7F-7952-46F9-A758-9710D715E8E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9" t="19965" b="18283"/>
            <a:stretch/>
          </p:blipFill>
          <p:spPr bwMode="auto">
            <a:xfrm>
              <a:off x="154927" y="1484784"/>
              <a:ext cx="1566639" cy="33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7119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75" y="171614"/>
            <a:ext cx="8201628" cy="400420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itchFamily="18" charset="0"/>
              </a:defRPr>
            </a:lvl1pPr>
            <a:lvl2pPr>
              <a:defRPr>
                <a:latin typeface="Book Antiqua" pitchFamily="18" charset="0"/>
              </a:defRPr>
            </a:lvl2pPr>
            <a:lvl3pPr>
              <a:defRPr>
                <a:latin typeface="Book Antiqua" pitchFamily="18" charset="0"/>
              </a:defRPr>
            </a:lvl3pPr>
            <a:lvl4pPr>
              <a:defRPr>
                <a:latin typeface="Book Antiqua" pitchFamily="18" charset="0"/>
              </a:defRPr>
            </a:lvl4pPr>
            <a:lvl5pPr>
              <a:defRPr>
                <a:latin typeface="Book Antiqua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5</a:t>
            </a:r>
            <a:r>
              <a:rPr lang="tr-TR">
                <a:solidFill>
                  <a:srgbClr val="000000"/>
                </a:solidFill>
              </a:rPr>
              <a:t>0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7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75" y="171614"/>
            <a:ext cx="8201628" cy="400420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itchFamily="18" charset="0"/>
              </a:defRPr>
            </a:lvl1pPr>
            <a:lvl2pPr>
              <a:defRPr>
                <a:latin typeface="Book Antiqua" pitchFamily="18" charset="0"/>
              </a:defRPr>
            </a:lvl2pPr>
            <a:lvl3pPr>
              <a:defRPr>
                <a:latin typeface="Book Antiqua" pitchFamily="18" charset="0"/>
              </a:defRPr>
            </a:lvl3pPr>
            <a:lvl4pPr>
              <a:defRPr>
                <a:latin typeface="Book Antiqua" pitchFamily="18" charset="0"/>
              </a:defRPr>
            </a:lvl4pPr>
            <a:lvl5pPr>
              <a:defRPr>
                <a:latin typeface="Book Antiqua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5</a:t>
            </a:r>
            <a:r>
              <a:rPr lang="tr-TR">
                <a:solidFill>
                  <a:srgbClr val="000000"/>
                </a:solidFill>
              </a:rPr>
              <a:t>0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49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75" y="171614"/>
            <a:ext cx="8201628" cy="400420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itchFamily="18" charset="0"/>
              </a:defRPr>
            </a:lvl1pPr>
            <a:lvl2pPr>
              <a:defRPr>
                <a:latin typeface="Book Antiqua" pitchFamily="18" charset="0"/>
              </a:defRPr>
            </a:lvl2pPr>
            <a:lvl3pPr>
              <a:defRPr>
                <a:latin typeface="Book Antiqua" pitchFamily="18" charset="0"/>
              </a:defRPr>
            </a:lvl3pPr>
            <a:lvl4pPr>
              <a:defRPr>
                <a:latin typeface="Book Antiqua" pitchFamily="18" charset="0"/>
              </a:defRPr>
            </a:lvl4pPr>
            <a:lvl5pPr>
              <a:defRPr>
                <a:latin typeface="Book Antiqua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5</a:t>
            </a:r>
            <a:r>
              <a:rPr lang="tr-TR">
                <a:solidFill>
                  <a:srgbClr val="000000"/>
                </a:solidFill>
              </a:rPr>
              <a:t>0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67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75" y="171614"/>
            <a:ext cx="8201628" cy="400420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itchFamily="18" charset="0"/>
              </a:defRPr>
            </a:lvl1pPr>
            <a:lvl2pPr>
              <a:defRPr>
                <a:latin typeface="Book Antiqua" pitchFamily="18" charset="0"/>
              </a:defRPr>
            </a:lvl2pPr>
            <a:lvl3pPr>
              <a:defRPr>
                <a:latin typeface="Book Antiqua" pitchFamily="18" charset="0"/>
              </a:defRPr>
            </a:lvl3pPr>
            <a:lvl4pPr>
              <a:defRPr>
                <a:latin typeface="Book Antiqua" pitchFamily="18" charset="0"/>
              </a:defRPr>
            </a:lvl4pPr>
            <a:lvl5pPr>
              <a:defRPr>
                <a:latin typeface="Book Antiqua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5</a:t>
            </a:r>
            <a:r>
              <a:rPr lang="tr-TR">
                <a:solidFill>
                  <a:srgbClr val="000000"/>
                </a:solidFill>
              </a:rPr>
              <a:t>0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3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775" y="171614"/>
            <a:ext cx="8201628" cy="400420"/>
          </a:xfrm>
        </p:spPr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 Antiqua" pitchFamily="18" charset="0"/>
              </a:defRPr>
            </a:lvl1pPr>
            <a:lvl2pPr>
              <a:defRPr>
                <a:latin typeface="Book Antiqua" pitchFamily="18" charset="0"/>
              </a:defRPr>
            </a:lvl2pPr>
            <a:lvl3pPr>
              <a:defRPr>
                <a:latin typeface="Book Antiqua" pitchFamily="18" charset="0"/>
              </a:defRPr>
            </a:lvl3pPr>
            <a:lvl4pPr>
              <a:defRPr>
                <a:latin typeface="Book Antiqua" pitchFamily="18" charset="0"/>
              </a:defRPr>
            </a:lvl4pPr>
            <a:lvl5pPr>
              <a:defRPr>
                <a:latin typeface="Book Antiqua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5</a:t>
            </a:r>
            <a:r>
              <a:rPr lang="tr-TR">
                <a:solidFill>
                  <a:srgbClr val="000000"/>
                </a:solidFill>
              </a:rPr>
              <a:t>0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7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ChangeArrowheads="1"/>
          </p:cNvSpPr>
          <p:nvPr userDrawn="1"/>
        </p:nvSpPr>
        <p:spPr bwMode="auto">
          <a:xfrm>
            <a:off x="0" y="4805045"/>
            <a:ext cx="9144000" cy="343218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38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Line 7"/>
          <p:cNvSpPr>
            <a:spLocks noChangeShapeType="1"/>
          </p:cNvSpPr>
          <p:nvPr userDrawn="1"/>
        </p:nvSpPr>
        <p:spPr bwMode="auto">
          <a:xfrm>
            <a:off x="0" y="4805045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2" y="73890"/>
            <a:ext cx="6259513" cy="66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800" tIns="50800" rIns="64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3266" y="1144061"/>
            <a:ext cx="7737475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012" tIns="50800" rIns="100012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solidFill>
                  <a:srgbClr val="000000"/>
                </a:solidFill>
                <a:latin typeface="Book Antiqua" pitchFamily="18" charset="0"/>
              </a:defRPr>
            </a:lvl1pPr>
          </a:lstStyle>
          <a:p>
            <a:pPr>
              <a:defRPr/>
            </a:pPr>
            <a:fld id="{3560202C-438B-4BB2-9E15-A1A7F844FFBC}" type="slidenum">
              <a:rPr lang="en-US" smtClean="0"/>
              <a:pPr>
                <a:defRPr/>
              </a:pPr>
              <a:t>‹#›</a:t>
            </a:fld>
            <a:r>
              <a:rPr lang="tr-TR"/>
              <a:t>/17</a:t>
            </a:r>
            <a:endParaRPr lang="en-US"/>
          </a:p>
        </p:txBody>
      </p:sp>
      <p:sp>
        <p:nvSpPr>
          <p:cNvPr id="1033" name="Line 7"/>
          <p:cNvSpPr>
            <a:spLocks noChangeShapeType="1"/>
          </p:cNvSpPr>
          <p:nvPr userDrawn="1"/>
        </p:nvSpPr>
        <p:spPr bwMode="auto">
          <a:xfrm>
            <a:off x="0" y="4805045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/>
          </a:p>
        </p:txBody>
      </p:sp>
      <p:pic>
        <p:nvPicPr>
          <p:cNvPr id="9" name="Picture 1" descr="Kennesaw State University Logo with the letter K and S intertwined.">
            <a:extLst>
              <a:ext uri="{FF2B5EF4-FFF2-40B4-BE49-F238E27FC236}">
                <a16:creationId xmlns:a16="http://schemas.microsoft.com/office/drawing/2014/main" id="{05F9EC9E-0594-4631-96BB-65280A97F13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5"/>
          <a:stretch/>
        </p:blipFill>
        <p:spPr bwMode="auto">
          <a:xfrm>
            <a:off x="4" y="4853393"/>
            <a:ext cx="387763" cy="27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</p:sldLayoutIdLst>
  <p:hf hdr="0" ftr="0" dt="0"/>
  <p:txStyles>
    <p:titleStyle>
      <a:lvl1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Book Antiqua" pitchFamily="18" charset="0"/>
          <a:ea typeface="+mj-ea"/>
          <a:cs typeface="+mj-cs"/>
        </a:defRPr>
      </a:lvl1pPr>
      <a:lvl2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Book Antiqua" pitchFamily="18" charset="0"/>
        </a:defRPr>
      </a:lvl2pPr>
      <a:lvl3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Book Antiqua" pitchFamily="18" charset="0"/>
        </a:defRPr>
      </a:lvl3pPr>
      <a:lvl4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Book Antiqua" pitchFamily="18" charset="0"/>
        </a:defRPr>
      </a:lvl4pPr>
      <a:lvl5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Book Antiqua" pitchFamily="18" charset="0"/>
        </a:defRPr>
      </a:lvl5pPr>
      <a:lvl6pPr marL="416021" algn="l" defTabSz="976494" rtl="0" fontAlgn="base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Arial" charset="0"/>
        </a:defRPr>
      </a:lvl6pPr>
      <a:lvl7pPr marL="832042" algn="l" defTabSz="976494" rtl="0" fontAlgn="base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Arial" charset="0"/>
        </a:defRPr>
      </a:lvl7pPr>
      <a:lvl8pPr marL="1248064" algn="l" defTabSz="976494" rtl="0" fontAlgn="base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Arial" charset="0"/>
        </a:defRPr>
      </a:lvl8pPr>
      <a:lvl9pPr marL="1664085" algn="l" defTabSz="976494" rtl="0" fontAlgn="base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Arial" charset="0"/>
        </a:defRPr>
      </a:lvl9pPr>
    </p:titleStyle>
    <p:bodyStyle>
      <a:lvl1pPr marL="265792" indent="-265792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•"/>
        <a:defRPr sz="2547">
          <a:solidFill>
            <a:schemeClr val="tx1"/>
          </a:solidFill>
          <a:latin typeface="Book Antiqua" pitchFamily="18" charset="0"/>
          <a:ea typeface="+mn-ea"/>
          <a:cs typeface="+mn-cs"/>
        </a:defRPr>
      </a:lvl1pPr>
      <a:lvl2pPr marL="689036" indent="-249902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–"/>
        <a:defRPr sz="2184">
          <a:solidFill>
            <a:schemeClr val="tx1"/>
          </a:solidFill>
          <a:latin typeface="Book Antiqua" pitchFamily="18" charset="0"/>
        </a:defRPr>
      </a:lvl2pPr>
      <a:lvl3pPr marL="1129614" indent="-267236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–"/>
        <a:defRPr sz="1820">
          <a:solidFill>
            <a:schemeClr val="tx1"/>
          </a:solidFill>
          <a:latin typeface="Book Antiqua" pitchFamily="18" charset="0"/>
        </a:defRPr>
      </a:lvl3pPr>
      <a:lvl4pPr marL="1555747" indent="-252791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–"/>
        <a:defRPr>
          <a:solidFill>
            <a:schemeClr val="tx1"/>
          </a:solidFill>
          <a:latin typeface="Book Antiqua" pitchFamily="18" charset="0"/>
        </a:defRPr>
      </a:lvl4pPr>
      <a:lvl5pPr marL="1994881" indent="-265792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Book Antiqua" pitchFamily="18" charset="0"/>
        </a:defRPr>
      </a:lvl5pPr>
      <a:lvl6pPr marL="2410902" indent="-265792" algn="l" defTabSz="976494" rtl="0" fontAlgn="base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+mn-lt"/>
        </a:defRPr>
      </a:lvl6pPr>
      <a:lvl7pPr marL="2826923" indent="-265792" algn="l" defTabSz="976494" rtl="0" fontAlgn="base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+mn-lt"/>
        </a:defRPr>
      </a:lvl7pPr>
      <a:lvl8pPr marL="3242945" indent="-265792" algn="l" defTabSz="976494" rtl="0" fontAlgn="base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+mn-lt"/>
        </a:defRPr>
      </a:lvl8pPr>
      <a:lvl9pPr marL="3658965" indent="-265792" algn="l" defTabSz="976494" rtl="0" fontAlgn="base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1pPr>
      <a:lvl2pPr marL="416021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832042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3pPr>
      <a:lvl4pPr marL="1248064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4pPr>
      <a:lvl5pPr marL="1664085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5pPr>
      <a:lvl6pPr marL="2080106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6pPr>
      <a:lvl7pPr marL="2496127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7pPr>
      <a:lvl8pPr marL="2912149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8pPr>
      <a:lvl9pPr marL="3328171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ChangeArrowheads="1"/>
          </p:cNvSpPr>
          <p:nvPr userDrawn="1"/>
        </p:nvSpPr>
        <p:spPr bwMode="auto">
          <a:xfrm>
            <a:off x="0" y="4805045"/>
            <a:ext cx="9144000" cy="343218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38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Line 7"/>
          <p:cNvSpPr>
            <a:spLocks noChangeShapeType="1"/>
          </p:cNvSpPr>
          <p:nvPr userDrawn="1"/>
        </p:nvSpPr>
        <p:spPr bwMode="auto">
          <a:xfrm>
            <a:off x="0" y="4805045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88296"/>
            <a:ext cx="8229600" cy="440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800" tIns="50800" rIns="64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2775" y="915249"/>
            <a:ext cx="8201628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0012" tIns="50800" rIns="100012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Line 7"/>
          <p:cNvSpPr>
            <a:spLocks noChangeShapeType="1"/>
          </p:cNvSpPr>
          <p:nvPr userDrawn="1"/>
        </p:nvSpPr>
        <p:spPr bwMode="auto">
          <a:xfrm>
            <a:off x="0" y="4805045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230">
              <a:solidFill>
                <a:srgbClr val="000000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lvl1pPr algn="r">
              <a:defRPr sz="955">
                <a:latin typeface="Book Antiqua" pitchFamily="18" charset="0"/>
              </a:defRPr>
            </a:lvl1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  <p:pic>
        <p:nvPicPr>
          <p:cNvPr id="10" name="Picture 1" descr="Kennesaw State University Logo with the letter K and S intertwined.">
            <a:extLst>
              <a:ext uri="{FF2B5EF4-FFF2-40B4-BE49-F238E27FC236}">
                <a16:creationId xmlns:a16="http://schemas.microsoft.com/office/drawing/2014/main" id="{8D875274-7915-4E90-AF94-EB85F98EC2C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5"/>
          <a:stretch/>
        </p:blipFill>
        <p:spPr bwMode="auto">
          <a:xfrm>
            <a:off x="4" y="4853393"/>
            <a:ext cx="387763" cy="27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1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lvl1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912" b="1">
          <a:solidFill>
            <a:srgbClr val="990033"/>
          </a:solidFill>
          <a:latin typeface="Book Antiqua" pitchFamily="18" charset="0"/>
          <a:ea typeface="+mj-ea"/>
          <a:cs typeface="+mj-cs"/>
        </a:defRPr>
      </a:lvl1pPr>
      <a:lvl2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Book Antiqua" pitchFamily="18" charset="0"/>
        </a:defRPr>
      </a:lvl2pPr>
      <a:lvl3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Book Antiqua" pitchFamily="18" charset="0"/>
        </a:defRPr>
      </a:lvl3pPr>
      <a:lvl4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Book Antiqua" pitchFamily="18" charset="0"/>
        </a:defRPr>
      </a:lvl4pPr>
      <a:lvl5pPr algn="l" defTabSz="97649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Book Antiqua" pitchFamily="18" charset="0"/>
        </a:defRPr>
      </a:lvl5pPr>
      <a:lvl6pPr marL="416021" algn="l" defTabSz="976494" rtl="0" fontAlgn="base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Arial" charset="0"/>
        </a:defRPr>
      </a:lvl6pPr>
      <a:lvl7pPr marL="832042" algn="l" defTabSz="976494" rtl="0" fontAlgn="base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Arial" charset="0"/>
        </a:defRPr>
      </a:lvl7pPr>
      <a:lvl8pPr marL="1248064" algn="l" defTabSz="976494" rtl="0" fontAlgn="base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Arial" charset="0"/>
        </a:defRPr>
      </a:lvl8pPr>
      <a:lvl9pPr marL="1664085" algn="l" defTabSz="976494" rtl="0" fontAlgn="base">
        <a:lnSpc>
          <a:spcPct val="90000"/>
        </a:lnSpc>
        <a:spcBef>
          <a:spcPct val="0"/>
        </a:spcBef>
        <a:spcAft>
          <a:spcPct val="0"/>
        </a:spcAft>
        <a:defRPr sz="3276" b="1">
          <a:solidFill>
            <a:schemeClr val="tx2"/>
          </a:solidFill>
          <a:latin typeface="Arial" charset="0"/>
        </a:defRPr>
      </a:lvl9pPr>
    </p:titleStyle>
    <p:bodyStyle>
      <a:lvl1pPr marL="265792" indent="-265792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•"/>
        <a:defRPr sz="2547">
          <a:solidFill>
            <a:schemeClr val="tx1"/>
          </a:solidFill>
          <a:latin typeface="Book Antiqua" pitchFamily="18" charset="0"/>
          <a:ea typeface="+mn-ea"/>
          <a:cs typeface="+mn-cs"/>
        </a:defRPr>
      </a:lvl1pPr>
      <a:lvl2pPr marL="689036" indent="-249902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–"/>
        <a:defRPr sz="2184">
          <a:solidFill>
            <a:schemeClr val="tx1"/>
          </a:solidFill>
          <a:latin typeface="Book Antiqua" pitchFamily="18" charset="0"/>
        </a:defRPr>
      </a:lvl2pPr>
      <a:lvl3pPr marL="1129614" indent="-267236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–"/>
        <a:defRPr sz="1820">
          <a:solidFill>
            <a:schemeClr val="tx1"/>
          </a:solidFill>
          <a:latin typeface="Book Antiqua" pitchFamily="18" charset="0"/>
        </a:defRPr>
      </a:lvl3pPr>
      <a:lvl4pPr marL="1555747" indent="-252791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–"/>
        <a:defRPr>
          <a:solidFill>
            <a:schemeClr val="tx1"/>
          </a:solidFill>
          <a:latin typeface="Book Antiqua" pitchFamily="18" charset="0"/>
        </a:defRPr>
      </a:lvl4pPr>
      <a:lvl5pPr marL="1994881" indent="-265792" algn="l" defTabSz="976494" rtl="0" eaLnBrk="0" fontAlgn="base" hangingPunct="0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Book Antiqua" pitchFamily="18" charset="0"/>
        </a:defRPr>
      </a:lvl5pPr>
      <a:lvl6pPr marL="2410902" indent="-265792" algn="l" defTabSz="976494" rtl="0" fontAlgn="base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+mn-lt"/>
        </a:defRPr>
      </a:lvl6pPr>
      <a:lvl7pPr marL="2826923" indent="-265792" algn="l" defTabSz="976494" rtl="0" fontAlgn="base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+mn-lt"/>
        </a:defRPr>
      </a:lvl7pPr>
      <a:lvl8pPr marL="3242945" indent="-265792" algn="l" defTabSz="976494" rtl="0" fontAlgn="base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+mn-lt"/>
        </a:defRPr>
      </a:lvl8pPr>
      <a:lvl9pPr marL="3658965" indent="-265792" algn="l" defTabSz="976494" rtl="0" fontAlgn="base">
        <a:spcBef>
          <a:spcPct val="0"/>
        </a:spcBef>
        <a:spcAft>
          <a:spcPct val="15000"/>
        </a:spcAft>
        <a:buClr>
          <a:schemeClr val="accent1"/>
        </a:buClr>
        <a:buChar char="–"/>
        <a:defRPr sz="145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1pPr>
      <a:lvl2pPr marL="416021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832042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3pPr>
      <a:lvl4pPr marL="1248064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4pPr>
      <a:lvl5pPr marL="1664085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5pPr>
      <a:lvl6pPr marL="2080106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6pPr>
      <a:lvl7pPr marL="2496127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7pPr>
      <a:lvl8pPr marL="2912149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8pPr>
      <a:lvl9pPr marL="3328171" algn="l" defTabSz="832042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7.jpe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39.png"/><Relationship Id="rId21" Type="http://schemas.openxmlformats.org/officeDocument/2006/relationships/image" Target="../media/image60.png"/><Relationship Id="rId7" Type="http://schemas.openxmlformats.org/officeDocument/2006/relationships/image" Target="../media/image42.png"/><Relationship Id="rId12" Type="http://schemas.openxmlformats.org/officeDocument/2006/relationships/image" Target="../media/image46.jpeg"/><Relationship Id="rId17" Type="http://schemas.openxmlformats.org/officeDocument/2006/relationships/image" Target="../media/image51.jpe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jpe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45.jpeg"/><Relationship Id="rId24" Type="http://schemas.openxmlformats.org/officeDocument/2006/relationships/image" Target="../media/image63.png"/><Relationship Id="rId5" Type="http://schemas.openxmlformats.org/officeDocument/2006/relationships/image" Target="../media/image41.png"/><Relationship Id="rId15" Type="http://schemas.openxmlformats.org/officeDocument/2006/relationships/image" Target="../media/image49.jpe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4.jpeg"/><Relationship Id="rId19" Type="http://schemas.openxmlformats.org/officeDocument/2006/relationships/image" Target="../media/image58.png"/><Relationship Id="rId4" Type="http://schemas.openxmlformats.org/officeDocument/2006/relationships/image" Target="../media/image40.pn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jpeg"/><Relationship Id="rId7" Type="http://schemas.microsoft.com/office/2007/relationships/hdphoto" Target="../media/hdphoto1.wdp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1.jpe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66691" y="2898177"/>
            <a:ext cx="7210618" cy="2426651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sz="2547" dirty="0"/>
              <a:t>Daniel Tebor and Mahmut Karakaya</a:t>
            </a:r>
            <a:endParaRPr lang="tr-TR" sz="2547" dirty="0"/>
          </a:p>
          <a:p>
            <a:pPr algn="ctr" eaLnBrk="1" hangingPunct="1">
              <a:lnSpc>
                <a:spcPct val="80000"/>
              </a:lnSpc>
            </a:pPr>
            <a:endParaRPr lang="sv-SE" sz="1456" dirty="0"/>
          </a:p>
          <a:p>
            <a:pPr algn="ctr" eaLnBrk="1" hangingPunct="1">
              <a:buClr>
                <a:srgbClr val="000000"/>
              </a:buClr>
              <a:buSzPct val="100000"/>
              <a:defRPr/>
            </a:pPr>
            <a:endParaRPr lang="en-US" sz="1456" u="sng" dirty="0">
              <a:latin typeface="Book Antiqua" charset="0"/>
            </a:endParaRPr>
          </a:p>
          <a:p>
            <a:pPr algn="ctr" eaLnBrk="1" hangingPunct="1">
              <a:lnSpc>
                <a:spcPct val="80000"/>
              </a:lnSpc>
            </a:pPr>
            <a:endParaRPr lang="en-US" sz="1456" u="sng" dirty="0">
              <a:latin typeface="Book Antiqua" charset="0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en-US" sz="1638" dirty="0"/>
              <a:t>Imaging Research and Information Sciences Laboratory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sz="1638" dirty="0">
                <a:latin typeface="Book Antiqua"/>
              </a:rPr>
              <a:t>Dept. of Computer Science</a:t>
            </a:r>
            <a:endParaRPr lang="tr-TR" sz="1638" dirty="0">
              <a:latin typeface="Book Antiqua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tr-TR" sz="1638" dirty="0">
                <a:latin typeface="Book Antiqua"/>
              </a:rPr>
              <a:t>Kennesaw State </a:t>
            </a:r>
            <a:r>
              <a:rPr lang="en-US" sz="1638" dirty="0">
                <a:latin typeface="Book Antiqua"/>
              </a:rPr>
              <a:t>University</a:t>
            </a:r>
          </a:p>
          <a:p>
            <a:pPr algn="ctr" eaLnBrk="1" hangingPunct="1">
              <a:lnSpc>
                <a:spcPct val="80000"/>
              </a:lnSpc>
            </a:pPr>
            <a:endParaRPr lang="tr-TR" sz="1638" dirty="0"/>
          </a:p>
          <a:p>
            <a:pPr algn="ctr" eaLnBrk="1" hangingPunct="1">
              <a:lnSpc>
                <a:spcPct val="80000"/>
              </a:lnSpc>
            </a:pPr>
            <a:r>
              <a:rPr lang="en-US" sz="1600" dirty="0">
                <a:latin typeface="Book Antiqua"/>
              </a:rPr>
              <a:t>April 6, 2025</a:t>
            </a:r>
          </a:p>
          <a:p>
            <a:pPr algn="ctr" eaLnBrk="1" hangingPunct="1">
              <a:lnSpc>
                <a:spcPct val="80000"/>
              </a:lnSpc>
            </a:pPr>
            <a:endParaRPr lang="en-US" sz="1638" dirty="0"/>
          </a:p>
        </p:txBody>
      </p:sp>
      <p:pic>
        <p:nvPicPr>
          <p:cNvPr id="4" name="Picture 3" descr="C:\Users\Gamze Nur\Desktop\biyometrik-teknoloj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968" y="4385453"/>
            <a:ext cx="1589896" cy="762661"/>
          </a:xfrm>
          <a:prstGeom prst="rect">
            <a:avLst/>
          </a:prstGeom>
          <a:noFill/>
        </p:spPr>
      </p:pic>
      <p:pic>
        <p:nvPicPr>
          <p:cNvPr id="5" name="Picture 4" descr="C:\Users\Gamze Nur\Desktop\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58963" y="4385453"/>
            <a:ext cx="1489006" cy="762661"/>
          </a:xfrm>
          <a:prstGeom prst="rect">
            <a:avLst/>
          </a:prstGeom>
          <a:noFill/>
        </p:spPr>
      </p:pic>
      <p:pic>
        <p:nvPicPr>
          <p:cNvPr id="6" name="Picture 20" descr="http://findbiometrics.com/assets/iStock_Multi-Mod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98" y="-490613"/>
            <a:ext cx="2357317" cy="176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12029" y="1383920"/>
            <a:ext cx="8319944" cy="14256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999" tIns="46222" rIns="90999" bIns="46222" numCol="1" anchor="b" anchorCtr="0" compatLnSpc="1">
            <a:prstTxWarp prst="textNoShape">
              <a:avLst/>
            </a:prstTxWarp>
          </a:bodyPr>
          <a:lstStyle>
            <a:lvl1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3200" b="1">
                <a:solidFill>
                  <a:schemeClr val="hlink"/>
                </a:solidFill>
                <a:latin typeface="Book Antiqua" pitchFamily="18" charset="0"/>
                <a:ea typeface="+mj-ea"/>
                <a:cs typeface="+mj-cs"/>
              </a:defRPr>
            </a:lvl1pPr>
            <a:lvl2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ook Antiqua" pitchFamily="18" charset="0"/>
              </a:defRPr>
            </a:lvl2pPr>
            <a:lvl3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ook Antiqua" pitchFamily="18" charset="0"/>
              </a:defRPr>
            </a:lvl3pPr>
            <a:lvl4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ook Antiqua" pitchFamily="18" charset="0"/>
              </a:defRPr>
            </a:lvl4pPr>
            <a:lvl5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ook Antiqua" pitchFamily="18" charset="0"/>
              </a:defRPr>
            </a:lvl5pPr>
            <a:lvl6pPr marL="457200" algn="l" defTabSz="10731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731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731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731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915"/>
              <a:t>Triplet Loss based Deep Learning Frameworks for Off-angleIris Recognition</a:t>
            </a:r>
            <a:endParaRPr lang="en-US" sz="291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7"/>
    </mc:Choice>
    <mc:Fallback xmlns="">
      <p:transition spd="slow" advTm="14917"/>
    </mc:Fallback>
  </mc:AlternateContent>
  <p:extLst>
    <p:ext uri="{E180D4A7-C9FB-4DFB-919C-405C955672EB}">
      <p14:showEvtLst xmlns:p14="http://schemas.microsoft.com/office/powerpoint/2010/main">
        <p14:playEvt time="834" objId="10"/>
        <p14:stopEvt time="1368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6068-A00E-7305-D9F1-B8A09C2F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F0DB-B941-F926-DB56-9BB70B2B8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75" y="915250"/>
            <a:ext cx="8201628" cy="2647758"/>
          </a:xfrm>
        </p:spPr>
        <p:txBody>
          <a:bodyPr/>
          <a:lstStyle/>
          <a:p>
            <a:pPr marL="265430" indent="-265430"/>
            <a:r>
              <a:rPr lang="en-US" dirty="0"/>
              <a:t>Hard mining is when anchor and negative samples are similar</a:t>
            </a:r>
            <a:endParaRPr lang="en-US"/>
          </a:p>
          <a:p>
            <a:pPr marL="265430" indent="-265430"/>
            <a:r>
              <a:rPr lang="en-US" dirty="0"/>
              <a:t>Usually done by measuring similarity between samples using some metric</a:t>
            </a:r>
          </a:p>
          <a:p>
            <a:pPr marL="265430" indent="-265430"/>
            <a:r>
              <a:rPr lang="en-US" sz="2500" dirty="0">
                <a:latin typeface="Book Antiqua"/>
              </a:rPr>
              <a:t>Instead, we define an angle constraint between anchor and negative samples</a:t>
            </a:r>
            <a:endParaRPr lang="en-US" sz="2500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657E0C-CE0F-46E4-11B6-7E58FA2F4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45702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29093" y="171752"/>
            <a:ext cx="6657636" cy="264511"/>
          </a:xfrm>
        </p:spPr>
        <p:txBody>
          <a:bodyPr/>
          <a:lstStyle/>
          <a:p>
            <a:r>
              <a:rPr lang="en-US" dirty="0"/>
              <a:t>Experimental Setup and Dataset</a:t>
            </a:r>
          </a:p>
        </p:txBody>
      </p:sp>
      <p:sp>
        <p:nvSpPr>
          <p:cNvPr id="4" name="AutoShape 4"/>
          <p:cNvSpPr>
            <a:spLocks noChangeAspect="1" noChangeArrowheads="1"/>
          </p:cNvSpPr>
          <p:nvPr/>
        </p:nvSpPr>
        <p:spPr bwMode="auto">
          <a:xfrm>
            <a:off x="412029" y="-129847"/>
            <a:ext cx="5615962" cy="247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3200" tIns="41599" rIns="83200" bIns="41599" numCol="1" anchor="t" anchorCtr="0" compatLnSpc="1">
            <a:prstTxWarp prst="textNoShape">
              <a:avLst/>
            </a:prstTxWarp>
          </a:bodyPr>
          <a:lstStyle/>
          <a:p>
            <a:endParaRPr lang="en-US" sz="2230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412031" y="-551574"/>
            <a:ext cx="168090" cy="42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200" tIns="41599" rIns="83200" bIns="4159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230"/>
          </a:p>
        </p:txBody>
      </p:sp>
      <p:sp>
        <p:nvSpPr>
          <p:cNvPr id="27" name="Rectangle 36"/>
          <p:cNvSpPr>
            <a:spLocks noChangeArrowheads="1"/>
          </p:cNvSpPr>
          <p:nvPr/>
        </p:nvSpPr>
        <p:spPr bwMode="auto">
          <a:xfrm>
            <a:off x="412031" y="-343426"/>
            <a:ext cx="168090" cy="42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3200" tIns="41599" rIns="83200" bIns="4159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23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EA065C9-2C3D-4CCF-82FE-21488E8503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1" b="3832"/>
          <a:stretch/>
        </p:blipFill>
        <p:spPr bwMode="auto">
          <a:xfrm>
            <a:off x="1677619" y="665438"/>
            <a:ext cx="2926350" cy="1902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AAC4DB-0FAB-4A2E-9A1A-1D066D5A4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554" y="693414"/>
            <a:ext cx="1643300" cy="19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Resim 382" descr="s019_L_OffAngle_Oc_P50_002">
            <a:extLst>
              <a:ext uri="{FF2B5EF4-FFF2-40B4-BE49-F238E27FC236}">
                <a16:creationId xmlns:a16="http://schemas.microsoft.com/office/drawing/2014/main" id="{B222AB68-6A87-4022-BF6B-7DACCE233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6" t="24840" r="6238" b="-79"/>
          <a:stretch>
            <a:fillRect/>
          </a:stretch>
        </p:blipFill>
        <p:spPr bwMode="auto">
          <a:xfrm>
            <a:off x="348782" y="827910"/>
            <a:ext cx="847614" cy="60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Resim 383" descr="s019_L_OffAngle_Oc_P40_002">
            <a:extLst>
              <a:ext uri="{FF2B5EF4-FFF2-40B4-BE49-F238E27FC236}">
                <a16:creationId xmlns:a16="http://schemas.microsoft.com/office/drawing/2014/main" id="{FECB423A-BB5A-41AA-9B9B-3EE1AC3EA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8" t="13881" r="9549" b="10880"/>
          <a:stretch>
            <a:fillRect/>
          </a:stretch>
        </p:blipFill>
        <p:spPr bwMode="auto">
          <a:xfrm>
            <a:off x="340508" y="1475736"/>
            <a:ext cx="855757" cy="60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Resim 384" descr="s019_L_OffAngle_Oc_P30_002">
            <a:extLst>
              <a:ext uri="{FF2B5EF4-FFF2-40B4-BE49-F238E27FC236}">
                <a16:creationId xmlns:a16="http://schemas.microsoft.com/office/drawing/2014/main" id="{6C78EBF4-05D6-4FC7-81E3-138CFD5D3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9" t="17798" r="1219" b="6961"/>
          <a:stretch>
            <a:fillRect/>
          </a:stretch>
        </p:blipFill>
        <p:spPr bwMode="auto">
          <a:xfrm>
            <a:off x="340508" y="2173719"/>
            <a:ext cx="855757" cy="57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Resim 385" descr="s019_L_OffAngle_Oc_P20_001">
            <a:extLst>
              <a:ext uri="{FF2B5EF4-FFF2-40B4-BE49-F238E27FC236}">
                <a16:creationId xmlns:a16="http://schemas.microsoft.com/office/drawing/2014/main" id="{94F92C52-3056-45B2-B0CF-FFB3099A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9" t="18156" r="-197" b="4265"/>
          <a:stretch>
            <a:fillRect/>
          </a:stretch>
        </p:blipFill>
        <p:spPr bwMode="auto">
          <a:xfrm>
            <a:off x="335534" y="2828217"/>
            <a:ext cx="851909" cy="59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Resim 386" descr="s019_L_OffAngle_Oc_P10_002">
            <a:extLst>
              <a:ext uri="{FF2B5EF4-FFF2-40B4-BE49-F238E27FC236}">
                <a16:creationId xmlns:a16="http://schemas.microsoft.com/office/drawing/2014/main" id="{83B506F3-56F5-485F-87E3-84448F546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8" t="18279" r="2856" b="4955"/>
          <a:stretch>
            <a:fillRect/>
          </a:stretch>
        </p:blipFill>
        <p:spPr bwMode="auto">
          <a:xfrm>
            <a:off x="335670" y="3515473"/>
            <a:ext cx="851772" cy="58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Resim 387" descr="s019_L_OffAngle_Oc_P00_002">
            <a:extLst>
              <a:ext uri="{FF2B5EF4-FFF2-40B4-BE49-F238E27FC236}">
                <a16:creationId xmlns:a16="http://schemas.microsoft.com/office/drawing/2014/main" id="{51E9C81E-6B63-4300-B163-847D9DE5D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t="21365" r="-96" b="1868"/>
          <a:stretch>
            <a:fillRect/>
          </a:stretch>
        </p:blipFill>
        <p:spPr bwMode="auto">
          <a:xfrm>
            <a:off x="335670" y="4185056"/>
            <a:ext cx="851773" cy="58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Resim 388" descr="s019_L_OffAngle_Oc_N10_002">
            <a:extLst>
              <a:ext uri="{FF2B5EF4-FFF2-40B4-BE49-F238E27FC236}">
                <a16:creationId xmlns:a16="http://schemas.microsoft.com/office/drawing/2014/main" id="{D7B4ABA4-EA09-4B52-8651-3D6816D80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7" t="22072" r="180" b="6606"/>
          <a:stretch>
            <a:fillRect/>
          </a:stretch>
        </p:blipFill>
        <p:spPr bwMode="auto">
          <a:xfrm>
            <a:off x="7516992" y="201005"/>
            <a:ext cx="914433" cy="62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Resim 389" descr="s019_L_OffAngle_Oc_N20_002">
            <a:extLst>
              <a:ext uri="{FF2B5EF4-FFF2-40B4-BE49-F238E27FC236}">
                <a16:creationId xmlns:a16="http://schemas.microsoft.com/office/drawing/2014/main" id="{11042CB6-677A-4AFF-94C5-9974FF78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3" t="24774" b="3903"/>
          <a:stretch>
            <a:fillRect/>
          </a:stretch>
        </p:blipFill>
        <p:spPr bwMode="auto">
          <a:xfrm>
            <a:off x="7516992" y="1014982"/>
            <a:ext cx="914433" cy="61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Resim 390" descr="s019_L_OffAngle_Oc_N30_002">
            <a:extLst>
              <a:ext uri="{FF2B5EF4-FFF2-40B4-BE49-F238E27FC236}">
                <a16:creationId xmlns:a16="http://schemas.microsoft.com/office/drawing/2014/main" id="{9D1D331B-F38B-44FE-A614-82716C5E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3" t="21021" b="7657"/>
          <a:stretch>
            <a:fillRect/>
          </a:stretch>
        </p:blipFill>
        <p:spPr bwMode="auto">
          <a:xfrm>
            <a:off x="7516992" y="1849386"/>
            <a:ext cx="914433" cy="61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Resim 423" descr="s019_L_OffAngle_Oc_N40_002">
            <a:extLst>
              <a:ext uri="{FF2B5EF4-FFF2-40B4-BE49-F238E27FC236}">
                <a16:creationId xmlns:a16="http://schemas.microsoft.com/office/drawing/2014/main" id="{DEA5B4CE-076D-41E0-877B-926FD73E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22171" b="3554"/>
          <a:stretch>
            <a:fillRect/>
          </a:stretch>
        </p:blipFill>
        <p:spPr bwMode="auto">
          <a:xfrm>
            <a:off x="7525414" y="2672966"/>
            <a:ext cx="907603" cy="63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Resim 424" descr="s019_L_OffAngle_Oc_N50_002">
            <a:extLst>
              <a:ext uri="{FF2B5EF4-FFF2-40B4-BE49-F238E27FC236}">
                <a16:creationId xmlns:a16="http://schemas.microsoft.com/office/drawing/2014/main" id="{08AD19E7-4BA2-41FE-AE93-280CE2906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19704" b="5919"/>
          <a:stretch>
            <a:fillRect/>
          </a:stretch>
        </p:blipFill>
        <p:spPr bwMode="auto">
          <a:xfrm>
            <a:off x="7524168" y="3487926"/>
            <a:ext cx="908613" cy="64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80B6E734-526C-4A48-83A8-8DC69E44CD2A}"/>
              </a:ext>
            </a:extLst>
          </p:cNvPr>
          <p:cNvSpPr txBox="1">
            <a:spLocks/>
          </p:cNvSpPr>
          <p:nvPr/>
        </p:nvSpPr>
        <p:spPr>
          <a:xfrm>
            <a:off x="1652532" y="2586672"/>
            <a:ext cx="5667554" cy="1635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tr-TR" sz="1192" b="1" u="sng" dirty="0">
                <a:latin typeface="Book Antiqua" panose="02040602050305030304" pitchFamily="18" charset="0"/>
              </a:rPr>
              <a:t>Iris </a:t>
            </a:r>
            <a:r>
              <a:rPr lang="en-US" sz="1192" b="1" u="sng" dirty="0">
                <a:latin typeface="Book Antiqua" panose="02040602050305030304" pitchFamily="18" charset="0"/>
              </a:rPr>
              <a:t>Dataset</a:t>
            </a:r>
            <a:r>
              <a:rPr lang="en-US" sz="1192" dirty="0">
                <a:latin typeface="Book Antiqua" panose="02040602050305030304" pitchFamily="18" charset="0"/>
              </a:rPr>
              <a:t>:</a:t>
            </a:r>
          </a:p>
          <a:p>
            <a:r>
              <a:rPr lang="en-US" sz="1192" dirty="0">
                <a:latin typeface="Book Antiqua" panose="02040602050305030304" pitchFamily="18" charset="0"/>
              </a:rPr>
              <a:t>22000</a:t>
            </a:r>
            <a:r>
              <a:rPr lang="tr-TR" sz="1192" dirty="0">
                <a:latin typeface="Book Antiqua" panose="02040602050305030304" pitchFamily="18" charset="0"/>
              </a:rPr>
              <a:t> iris images from </a:t>
            </a:r>
            <a:r>
              <a:rPr lang="en-US" sz="1192" dirty="0">
                <a:latin typeface="Book Antiqua" panose="02040602050305030304" pitchFamily="18" charset="0"/>
              </a:rPr>
              <a:t>100</a:t>
            </a:r>
            <a:r>
              <a:rPr lang="tr-TR" sz="1192" dirty="0">
                <a:latin typeface="Book Antiqua" panose="02040602050305030304" pitchFamily="18" charset="0"/>
              </a:rPr>
              <a:t> </a:t>
            </a:r>
            <a:r>
              <a:rPr lang="en-US" sz="1192" dirty="0">
                <a:latin typeface="Book Antiqua" panose="02040602050305030304" pitchFamily="18" charset="0"/>
              </a:rPr>
              <a:t>different subjects,</a:t>
            </a:r>
          </a:p>
          <a:p>
            <a:pPr marL="0" indent="0">
              <a:buNone/>
            </a:pPr>
            <a:r>
              <a:rPr lang="en-US" sz="1192" b="1" dirty="0">
                <a:latin typeface="Book Antiqua" panose="02040602050305030304" pitchFamily="18" charset="0"/>
              </a:rPr>
              <a:t>Camera: </a:t>
            </a:r>
          </a:p>
          <a:p>
            <a:r>
              <a:rPr lang="en-US" sz="1192" dirty="0">
                <a:latin typeface="Book Antiqua" panose="02040602050305030304" pitchFamily="18" charset="0"/>
              </a:rPr>
              <a:t>60 images per second </a:t>
            </a:r>
            <a:r>
              <a:rPr lang="tr-TR" sz="1192" dirty="0">
                <a:latin typeface="Book Antiqua" panose="02040602050305030304" pitchFamily="18" charset="0"/>
              </a:rPr>
              <a:t>(</a:t>
            </a:r>
            <a:r>
              <a:rPr lang="en-US" sz="1192" dirty="0">
                <a:latin typeface="Book Antiqua" panose="02040602050305030304" pitchFamily="18" charset="0"/>
              </a:rPr>
              <a:t>1280x1024</a:t>
            </a:r>
            <a:r>
              <a:rPr lang="tr-TR" sz="1192" dirty="0">
                <a:latin typeface="Book Antiqua" panose="02040602050305030304" pitchFamily="18" charset="0"/>
              </a:rPr>
              <a:t>)</a:t>
            </a:r>
            <a:r>
              <a:rPr lang="en-US" sz="1192" dirty="0">
                <a:latin typeface="Book Antiqua" panose="02040602050305030304" pitchFamily="18" charset="0"/>
              </a:rPr>
              <a:t> with NIR sensitivity</a:t>
            </a:r>
            <a:r>
              <a:rPr lang="tr-TR" sz="1192" dirty="0">
                <a:latin typeface="Book Antiqua" panose="02040602050305030304" pitchFamily="18" charset="0"/>
              </a:rPr>
              <a:t>,</a:t>
            </a:r>
            <a:endParaRPr lang="en-US" sz="1192" dirty="0">
              <a:latin typeface="Book Antiqua" panose="02040602050305030304" pitchFamily="18" charset="0"/>
            </a:endParaRPr>
          </a:p>
          <a:p>
            <a:r>
              <a:rPr lang="tr-TR" sz="1192" dirty="0">
                <a:latin typeface="Book Antiqua" panose="02040602050305030304" pitchFamily="18" charset="0"/>
              </a:rPr>
              <a:t>F</a:t>
            </a:r>
            <a:r>
              <a:rPr lang="en-US" sz="1192" dirty="0" err="1">
                <a:latin typeface="Book Antiqua" panose="02040602050305030304" pitchFamily="18" charset="0"/>
              </a:rPr>
              <a:t>rontal</a:t>
            </a:r>
            <a:r>
              <a:rPr lang="en-US" sz="1192" dirty="0">
                <a:latin typeface="Book Antiqua" panose="02040602050305030304" pitchFamily="18" charset="0"/>
              </a:rPr>
              <a:t> and </a:t>
            </a:r>
            <a:r>
              <a:rPr lang="tr-TR" sz="1192" dirty="0">
                <a:latin typeface="Book Antiqua" panose="02040602050305030304" pitchFamily="18" charset="0"/>
              </a:rPr>
              <a:t>O</a:t>
            </a:r>
            <a:r>
              <a:rPr lang="en-US" sz="1192" dirty="0">
                <a:latin typeface="Book Antiqua" panose="02040602050305030304" pitchFamily="18" charset="0"/>
              </a:rPr>
              <a:t>ff-angle camera at 108 mm and 40mm focal length</a:t>
            </a:r>
            <a:r>
              <a:rPr lang="tr-TR" sz="1192" dirty="0">
                <a:latin typeface="Book Antiqua" panose="0204060205030503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192" b="1" dirty="0">
                <a:latin typeface="Book Antiqua" panose="02040602050305030304" pitchFamily="18" charset="0"/>
              </a:rPr>
              <a:t>Setup: </a:t>
            </a:r>
          </a:p>
          <a:p>
            <a:r>
              <a:rPr lang="en-US" sz="1192" dirty="0">
                <a:latin typeface="Book Antiqua" panose="02040602050305030304" pitchFamily="18" charset="0"/>
              </a:rPr>
              <a:t>Each subject placing their chin into a chin rest with a forehead support</a:t>
            </a:r>
            <a:r>
              <a:rPr lang="tr-TR" sz="1192" dirty="0">
                <a:latin typeface="Book Antiqua" panose="02040602050305030304" pitchFamily="18" charset="0"/>
              </a:rPr>
              <a:t>,</a:t>
            </a:r>
            <a:endParaRPr lang="en-US" sz="1192" dirty="0">
              <a:latin typeface="Book Antiqua" panose="02040602050305030304" pitchFamily="18" charset="0"/>
            </a:endParaRPr>
          </a:p>
          <a:p>
            <a:r>
              <a:rPr lang="tr-TR" sz="1192" dirty="0">
                <a:latin typeface="Book Antiqua" panose="02040602050305030304" pitchFamily="18" charset="0"/>
              </a:rPr>
              <a:t>Frontal</a:t>
            </a:r>
            <a:r>
              <a:rPr lang="en-US" sz="1192" dirty="0">
                <a:latin typeface="Book Antiqua" panose="02040602050305030304" pitchFamily="18" charset="0"/>
              </a:rPr>
              <a:t> camera captures</a:t>
            </a:r>
            <a:r>
              <a:rPr lang="tr-TR" sz="1192" dirty="0">
                <a:latin typeface="Book Antiqua" panose="02040602050305030304" pitchFamily="18" charset="0"/>
              </a:rPr>
              <a:t> </a:t>
            </a:r>
            <a:r>
              <a:rPr lang="en-US" sz="1192" dirty="0">
                <a:latin typeface="Book Antiqua" panose="02040602050305030304" pitchFamily="18" charset="0"/>
              </a:rPr>
              <a:t>frontal</a:t>
            </a:r>
            <a:r>
              <a:rPr lang="tr-TR" sz="1192" dirty="0">
                <a:latin typeface="Book Antiqua" panose="02040602050305030304" pitchFamily="18" charset="0"/>
              </a:rPr>
              <a:t> iris </a:t>
            </a:r>
            <a:r>
              <a:rPr lang="en-US" sz="1192" dirty="0">
                <a:latin typeface="Book Antiqua" panose="02040602050305030304" pitchFamily="18" charset="0"/>
              </a:rPr>
              <a:t>images</a:t>
            </a:r>
            <a:endParaRPr lang="tr-TR" sz="1192" dirty="0">
              <a:latin typeface="Book Antiqua" panose="02040602050305030304" pitchFamily="18" charset="0"/>
            </a:endParaRPr>
          </a:p>
          <a:p>
            <a:r>
              <a:rPr lang="tr-TR" sz="1192" dirty="0">
                <a:latin typeface="Book Antiqua" panose="02040602050305030304" pitchFamily="18" charset="0"/>
              </a:rPr>
              <a:t>O</a:t>
            </a:r>
            <a:r>
              <a:rPr lang="en-US" sz="1192" dirty="0">
                <a:latin typeface="Book Antiqua" panose="02040602050305030304" pitchFamily="18" charset="0"/>
              </a:rPr>
              <a:t>ff-angle </a:t>
            </a:r>
            <a:r>
              <a:rPr lang="tr-TR" sz="1192" dirty="0">
                <a:latin typeface="Book Antiqua" panose="02040602050305030304" pitchFamily="18" charset="0"/>
              </a:rPr>
              <a:t>camera </a:t>
            </a:r>
            <a:r>
              <a:rPr lang="en-US" sz="1192" dirty="0">
                <a:latin typeface="Book Antiqua" panose="02040602050305030304" pitchFamily="18" charset="0"/>
              </a:rPr>
              <a:t>captures off-angle iris images</a:t>
            </a:r>
            <a:r>
              <a:rPr lang="tr-TR" sz="1192" dirty="0">
                <a:latin typeface="Book Antiqua" panose="02040602050305030304" pitchFamily="18" charset="0"/>
              </a:rPr>
              <a:t>.</a:t>
            </a:r>
          </a:p>
          <a:p>
            <a:r>
              <a:rPr lang="tr-TR" sz="1192" dirty="0">
                <a:latin typeface="Book Antiqua" panose="02040602050305030304" pitchFamily="18" charset="0"/>
              </a:rPr>
              <a:t>Off-angle c</a:t>
            </a:r>
            <a:r>
              <a:rPr lang="en-US" sz="1192" dirty="0" err="1">
                <a:latin typeface="Book Antiqua" panose="02040602050305030304" pitchFamily="18" charset="0"/>
              </a:rPr>
              <a:t>amera</a:t>
            </a:r>
            <a:r>
              <a:rPr lang="en-US" sz="1192" dirty="0">
                <a:latin typeface="Book Antiqua" panose="02040602050305030304" pitchFamily="18" charset="0"/>
              </a:rPr>
              <a:t> rotate</a:t>
            </a:r>
            <a:r>
              <a:rPr lang="tr-TR" sz="1192" dirty="0">
                <a:latin typeface="Book Antiqua" panose="02040602050305030304" pitchFamily="18" charset="0"/>
              </a:rPr>
              <a:t>s</a:t>
            </a:r>
            <a:r>
              <a:rPr lang="en-US" sz="1192" dirty="0">
                <a:latin typeface="Book Antiqua" panose="02040602050305030304" pitchFamily="18" charset="0"/>
              </a:rPr>
              <a:t> from -50</a:t>
            </a:r>
            <a:r>
              <a:rPr lang="en-US" sz="1192" baseline="30000" dirty="0">
                <a:latin typeface="Book Antiqua" panose="02040602050305030304" pitchFamily="18" charset="0"/>
              </a:rPr>
              <a:t>o</a:t>
            </a:r>
            <a:r>
              <a:rPr lang="en-US" sz="1192" dirty="0">
                <a:latin typeface="Book Antiqua" panose="02040602050305030304" pitchFamily="18" charset="0"/>
              </a:rPr>
              <a:t> to </a:t>
            </a:r>
            <a:r>
              <a:rPr lang="tr-TR" sz="1192" dirty="0">
                <a:latin typeface="Book Antiqua" panose="02040602050305030304" pitchFamily="18" charset="0"/>
              </a:rPr>
              <a:t>5</a:t>
            </a:r>
            <a:r>
              <a:rPr lang="en-US" sz="1192" dirty="0">
                <a:latin typeface="Book Antiqua" panose="02040602050305030304" pitchFamily="18" charset="0"/>
              </a:rPr>
              <a:t>0</a:t>
            </a:r>
            <a:r>
              <a:rPr lang="en-US" sz="1192" baseline="30000" dirty="0">
                <a:latin typeface="Book Antiqua" panose="02040602050305030304" pitchFamily="18" charset="0"/>
              </a:rPr>
              <a:t>o</a:t>
            </a:r>
            <a:r>
              <a:rPr lang="tr-TR" sz="1192" baseline="30000" dirty="0">
                <a:latin typeface="Book Antiqua" panose="02040602050305030304" pitchFamily="18" charset="0"/>
              </a:rPr>
              <a:t> </a:t>
            </a:r>
            <a:r>
              <a:rPr lang="en-US" sz="1192" dirty="0">
                <a:latin typeface="Book Antiqua" panose="02040602050305030304" pitchFamily="18" charset="0"/>
              </a:rPr>
              <a:t>with the increment of 10</a:t>
            </a:r>
            <a:r>
              <a:rPr lang="en-US" sz="1192" baseline="30000" dirty="0">
                <a:latin typeface="Book Antiqua" panose="02040602050305030304" pitchFamily="18" charset="0"/>
              </a:rPr>
              <a:t>o</a:t>
            </a:r>
            <a:r>
              <a:rPr lang="tr-TR" sz="1192" dirty="0">
                <a:latin typeface="Book Antiqua" panose="02040602050305030304" pitchFamily="18" charset="0"/>
              </a:rPr>
              <a:t>.</a:t>
            </a:r>
            <a:endParaRPr lang="en-US" sz="1192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198186-1F9B-42F1-B6EE-8E536FB0DF10}"/>
                  </a:ext>
                </a:extLst>
              </p:cNvPr>
              <p:cNvSpPr txBox="1"/>
              <p:nvPr/>
            </p:nvSpPr>
            <p:spPr>
              <a:xfrm>
                <a:off x="1164936" y="1224801"/>
                <a:ext cx="518559" cy="260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+50</a:t>
                </a:r>
                <a14:m>
                  <m:oMath xmlns:m="http://schemas.openxmlformats.org/officeDocument/2006/math">
                    <m:r>
                      <a:rPr lang="en-US" sz="1092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8198186-1F9B-42F1-B6EE-8E536FB0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936" y="1224801"/>
                <a:ext cx="518559" cy="260392"/>
              </a:xfrm>
              <a:prstGeom prst="rect">
                <a:avLst/>
              </a:prstGeom>
              <a:blipFill>
                <a:blip r:embed="rId18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15C7682-7AE2-44E5-A996-CA81560C9872}"/>
                  </a:ext>
                </a:extLst>
              </p:cNvPr>
              <p:cNvSpPr txBox="1"/>
              <p:nvPr/>
            </p:nvSpPr>
            <p:spPr>
              <a:xfrm>
                <a:off x="1164936" y="1863598"/>
                <a:ext cx="518559" cy="260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+40</a:t>
                </a:r>
                <a14:m>
                  <m:oMath xmlns:m="http://schemas.openxmlformats.org/officeDocument/2006/math">
                    <m:r>
                      <a:rPr lang="en-US" sz="1092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15C7682-7AE2-44E5-A996-CA81560C9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936" y="1863598"/>
                <a:ext cx="518559" cy="260392"/>
              </a:xfrm>
              <a:prstGeom prst="rect">
                <a:avLst/>
              </a:prstGeom>
              <a:blipFill>
                <a:blip r:embed="rId19"/>
                <a:stretch>
                  <a:fillRect t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53E612-8986-4CFF-AB61-BB7971FF1C1B}"/>
                  </a:ext>
                </a:extLst>
              </p:cNvPr>
              <p:cNvSpPr txBox="1"/>
              <p:nvPr/>
            </p:nvSpPr>
            <p:spPr>
              <a:xfrm>
                <a:off x="1183630" y="2556173"/>
                <a:ext cx="518559" cy="260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+30</a:t>
                </a:r>
                <a14:m>
                  <m:oMath xmlns:m="http://schemas.openxmlformats.org/officeDocument/2006/math">
                    <m:r>
                      <a:rPr lang="en-US" sz="1092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53E612-8986-4CFF-AB61-BB7971FF1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630" y="2556173"/>
                <a:ext cx="518559" cy="260392"/>
              </a:xfrm>
              <a:prstGeom prst="rect">
                <a:avLst/>
              </a:prstGeom>
              <a:blipFill>
                <a:blip r:embed="rId20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1776D3-D5E5-48D2-B6B3-AE9E41F69450}"/>
                  </a:ext>
                </a:extLst>
              </p:cNvPr>
              <p:cNvSpPr txBox="1"/>
              <p:nvPr/>
            </p:nvSpPr>
            <p:spPr>
              <a:xfrm>
                <a:off x="1148002" y="3184744"/>
                <a:ext cx="518559" cy="260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+20</a:t>
                </a:r>
                <a14:m>
                  <m:oMath xmlns:m="http://schemas.openxmlformats.org/officeDocument/2006/math">
                    <m:r>
                      <a:rPr lang="en-US" sz="1092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1776D3-D5E5-48D2-B6B3-AE9E41F6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02" y="3184744"/>
                <a:ext cx="518559" cy="260392"/>
              </a:xfrm>
              <a:prstGeom prst="rect">
                <a:avLst/>
              </a:prstGeom>
              <a:blipFill>
                <a:blip r:embed="rId21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2AA7D8-69DD-4B3D-A0ED-31A11772DE95}"/>
                  </a:ext>
                </a:extLst>
              </p:cNvPr>
              <p:cNvSpPr txBox="1"/>
              <p:nvPr/>
            </p:nvSpPr>
            <p:spPr>
              <a:xfrm>
                <a:off x="1159059" y="3920732"/>
                <a:ext cx="518559" cy="260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+10</a:t>
                </a:r>
                <a14:m>
                  <m:oMath xmlns:m="http://schemas.openxmlformats.org/officeDocument/2006/math">
                    <m:r>
                      <a:rPr lang="en-US" sz="1092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92AA7D8-69DD-4B3D-A0ED-31A11772D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59" y="3920732"/>
                <a:ext cx="518559" cy="260392"/>
              </a:xfrm>
              <a:prstGeom prst="rect">
                <a:avLst/>
              </a:prstGeom>
              <a:blipFill>
                <a:blip r:embed="rId22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0CCB5B-0ABB-49B9-BBBD-60B924614B37}"/>
                  </a:ext>
                </a:extLst>
              </p:cNvPr>
              <p:cNvSpPr txBox="1"/>
              <p:nvPr/>
            </p:nvSpPr>
            <p:spPr>
              <a:xfrm>
                <a:off x="1160533" y="4573924"/>
                <a:ext cx="398606" cy="26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n-US" sz="1092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0CCB5B-0ABB-49B9-BBBD-60B92461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533" y="4573924"/>
                <a:ext cx="398606" cy="260425"/>
              </a:xfrm>
              <a:prstGeom prst="rect">
                <a:avLst/>
              </a:prstGeom>
              <a:blipFill>
                <a:blip r:embed="rId23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E0B4B33-7F33-49BC-805A-86219C7B6581}"/>
                  </a:ext>
                </a:extLst>
              </p:cNvPr>
              <p:cNvSpPr txBox="1"/>
              <p:nvPr/>
            </p:nvSpPr>
            <p:spPr>
              <a:xfrm>
                <a:off x="7176946" y="3770373"/>
                <a:ext cx="359416" cy="59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-50</a:t>
                </a:r>
                <a14:m>
                  <m:oMath xmlns:m="http://schemas.openxmlformats.org/officeDocument/2006/math">
                    <m:r>
                      <a:rPr lang="en-US" sz="1092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b="1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E0B4B33-7F33-49BC-805A-86219C7B6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946" y="3770373"/>
                <a:ext cx="359416" cy="59644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F5B464-933D-40D6-9914-3733DB26EF61}"/>
                  </a:ext>
                </a:extLst>
              </p:cNvPr>
              <p:cNvSpPr txBox="1"/>
              <p:nvPr/>
            </p:nvSpPr>
            <p:spPr>
              <a:xfrm>
                <a:off x="7187583" y="2939762"/>
                <a:ext cx="359416" cy="59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-40</a:t>
                </a:r>
                <a14:m>
                  <m:oMath xmlns:m="http://schemas.openxmlformats.org/officeDocument/2006/math">
                    <m:r>
                      <a:rPr lang="en-US" sz="1092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b="1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CF5B464-933D-40D6-9914-3733DB26E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583" y="2939762"/>
                <a:ext cx="359416" cy="596449"/>
              </a:xfrm>
              <a:prstGeom prst="rect">
                <a:avLst/>
              </a:prstGeom>
              <a:blipFill>
                <a:blip r:embed="rId25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2E1C23-3656-44E6-808B-B989146C12E2}"/>
                  </a:ext>
                </a:extLst>
              </p:cNvPr>
              <p:cNvSpPr txBox="1"/>
              <p:nvPr/>
            </p:nvSpPr>
            <p:spPr>
              <a:xfrm>
                <a:off x="7157425" y="2127483"/>
                <a:ext cx="359416" cy="59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-30</a:t>
                </a:r>
                <a14:m>
                  <m:oMath xmlns:m="http://schemas.openxmlformats.org/officeDocument/2006/math">
                    <m:r>
                      <a:rPr lang="en-US" sz="1092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b="1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2E1C23-3656-44E6-808B-B989146C1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25" y="2127483"/>
                <a:ext cx="359416" cy="596449"/>
              </a:xfrm>
              <a:prstGeom prst="rect">
                <a:avLst/>
              </a:prstGeom>
              <a:blipFill>
                <a:blip r:embed="rId26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08C669-9B20-4502-A023-1BE57004EA24}"/>
                  </a:ext>
                </a:extLst>
              </p:cNvPr>
              <p:cNvSpPr txBox="1"/>
              <p:nvPr/>
            </p:nvSpPr>
            <p:spPr>
              <a:xfrm>
                <a:off x="7157425" y="1266959"/>
                <a:ext cx="359416" cy="59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-20</a:t>
                </a:r>
                <a14:m>
                  <m:oMath xmlns:m="http://schemas.openxmlformats.org/officeDocument/2006/math">
                    <m:r>
                      <a:rPr lang="en-US" sz="1092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b="1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B08C669-9B20-4502-A023-1BE57004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25" y="1266959"/>
                <a:ext cx="359416" cy="596449"/>
              </a:xfrm>
              <a:prstGeom prst="rect">
                <a:avLst/>
              </a:prstGeom>
              <a:blipFill>
                <a:blip r:embed="rId27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E37B96-EACC-4D47-9E00-99B3F5DD2EE5}"/>
                  </a:ext>
                </a:extLst>
              </p:cNvPr>
              <p:cNvSpPr txBox="1"/>
              <p:nvPr/>
            </p:nvSpPr>
            <p:spPr>
              <a:xfrm>
                <a:off x="7177778" y="464290"/>
                <a:ext cx="359416" cy="59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92" b="1" dirty="0">
                    <a:solidFill>
                      <a:srgbClr val="FF0000"/>
                    </a:solidFill>
                    <a:latin typeface="Book Antiqua" panose="02040602050305030304" pitchFamily="18" charset="0"/>
                  </a:rPr>
                  <a:t>-10</a:t>
                </a:r>
                <a14:m>
                  <m:oMath xmlns:m="http://schemas.openxmlformats.org/officeDocument/2006/math">
                    <m:r>
                      <a:rPr lang="en-US" sz="1092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092" b="1" dirty="0">
                  <a:solidFill>
                    <a:srgbClr val="FF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E37B96-EACC-4D47-9E00-99B3F5DD2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778" y="464290"/>
                <a:ext cx="359416" cy="596449"/>
              </a:xfrm>
              <a:prstGeom prst="rect">
                <a:avLst/>
              </a:prstGeom>
              <a:blipFill>
                <a:blip r:embed="rId28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47BF3F39-AA91-4797-94F0-6C17E2E7C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7310" y="5347595"/>
            <a:ext cx="554663" cy="28888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11</a:t>
            </a:r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C7ABA04-4432-00DB-776A-17CBCABA7010}"/>
              </a:ext>
            </a:extLst>
          </p:cNvPr>
          <p:cNvSpPr txBox="1">
            <a:spLocks/>
          </p:cNvSpPr>
          <p:nvPr/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55" kern="12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33718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67436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01154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34872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168590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023079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236026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269744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19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4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43"/>
    </mc:Choice>
    <mc:Fallback xmlns="">
      <p:transition spd="slow" advTm="49443"/>
    </mc:Fallback>
  </mc:AlternateContent>
  <p:extLst>
    <p:ext uri="{E180D4A7-C9FB-4DFB-919C-405C955672EB}">
      <p14:showEvtLst xmlns:p14="http://schemas.microsoft.com/office/powerpoint/2010/main">
        <p14:playEvt time="19" objId="3"/>
        <p14:stopEvt time="49040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Iris</a:t>
            </a:r>
            <a:r>
              <a:rPr lang="tr-TR" dirty="0"/>
              <a:t> Data Collection Platform</a:t>
            </a:r>
            <a:endParaRPr lang="en-US" dirty="0"/>
          </a:p>
        </p:txBody>
      </p:sp>
      <p:pic>
        <p:nvPicPr>
          <p:cNvPr id="5" name="Iris Data Capture Platform_4X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2590" y="677046"/>
            <a:ext cx="5415054" cy="40612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143F0-DFF7-177C-25C9-59B41F786F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56534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2B16-877D-3190-4980-E88C4FFA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Frontal and Gallery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85FF-3525-1F5D-BA47-8CD37480B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deployed iris datasets have a frontal capture sample for registered subjects</a:t>
            </a:r>
          </a:p>
          <a:p>
            <a:r>
              <a:rPr lang="en-US" dirty="0"/>
              <a:t>Databases could be expanded to include a gallery of samples with different capture angles</a:t>
            </a:r>
          </a:p>
        </p:txBody>
      </p:sp>
      <p:pic>
        <p:nvPicPr>
          <p:cNvPr id="5" name="Picture 4" descr="A close-up of an eye&#10;&#10;AI-generated content may be incorrect.">
            <a:extLst>
              <a:ext uri="{FF2B5EF4-FFF2-40B4-BE49-F238E27FC236}">
                <a16:creationId xmlns:a16="http://schemas.microsoft.com/office/drawing/2014/main" id="{6142C0D8-1404-6649-4459-9426FF3A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08" y="3236913"/>
            <a:ext cx="1271732" cy="1271950"/>
          </a:xfrm>
          <a:prstGeom prst="rect">
            <a:avLst/>
          </a:prstGeom>
        </p:spPr>
      </p:pic>
      <p:pic>
        <p:nvPicPr>
          <p:cNvPr id="7" name="Picture 6" descr="A close-up of an eye&#10;&#10;AI-generated content may be incorrect.">
            <a:extLst>
              <a:ext uri="{FF2B5EF4-FFF2-40B4-BE49-F238E27FC236}">
                <a16:creationId xmlns:a16="http://schemas.microsoft.com/office/drawing/2014/main" id="{2A56939E-933B-DDB2-9016-8FC7E158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238" y="2946252"/>
            <a:ext cx="827664" cy="837357"/>
          </a:xfrm>
          <a:prstGeom prst="rect">
            <a:avLst/>
          </a:prstGeom>
        </p:spPr>
      </p:pic>
      <p:pic>
        <p:nvPicPr>
          <p:cNvPr id="8" name="Picture 7" descr="A close-up of an eye&#10;&#10;AI-generated content may be incorrect.">
            <a:extLst>
              <a:ext uri="{FF2B5EF4-FFF2-40B4-BE49-F238E27FC236}">
                <a16:creationId xmlns:a16="http://schemas.microsoft.com/office/drawing/2014/main" id="{A8756B41-2987-A391-5E81-5A1C8429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176" y="2941454"/>
            <a:ext cx="837214" cy="842132"/>
          </a:xfrm>
          <a:prstGeom prst="rect">
            <a:avLst/>
          </a:prstGeom>
        </p:spPr>
      </p:pic>
      <p:pic>
        <p:nvPicPr>
          <p:cNvPr id="9" name="Picture 8" descr="A close-up of an eye&#10;&#10;AI-generated content may be incorrect.">
            <a:extLst>
              <a:ext uri="{FF2B5EF4-FFF2-40B4-BE49-F238E27FC236}">
                <a16:creationId xmlns:a16="http://schemas.microsoft.com/office/drawing/2014/main" id="{EFF78F32-2687-36D5-5255-A9A70D46D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526" y="2946337"/>
            <a:ext cx="827664" cy="837357"/>
          </a:xfrm>
          <a:prstGeom prst="rect">
            <a:avLst/>
          </a:prstGeom>
        </p:spPr>
      </p:pic>
      <p:pic>
        <p:nvPicPr>
          <p:cNvPr id="10" name="Picture 9" descr="A close-up of an eye&#10;&#10;AI-generated content may be incorrect.">
            <a:extLst>
              <a:ext uri="{FF2B5EF4-FFF2-40B4-BE49-F238E27FC236}">
                <a16:creationId xmlns:a16="http://schemas.microsoft.com/office/drawing/2014/main" id="{4362A53B-C497-2E90-33FF-1242DF02A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465" y="2946230"/>
            <a:ext cx="827664" cy="832582"/>
          </a:xfrm>
          <a:prstGeom prst="rect">
            <a:avLst/>
          </a:prstGeom>
        </p:spPr>
      </p:pic>
      <p:pic>
        <p:nvPicPr>
          <p:cNvPr id="11" name="Picture 10" descr="A close-up of an eye&#10;&#10;AI-generated content may be incorrect.">
            <a:extLst>
              <a:ext uri="{FF2B5EF4-FFF2-40B4-BE49-F238E27FC236}">
                <a16:creationId xmlns:a16="http://schemas.microsoft.com/office/drawing/2014/main" id="{BFC9804F-B694-1ACF-8795-188878CA6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816" y="2946230"/>
            <a:ext cx="827664" cy="832582"/>
          </a:xfrm>
          <a:prstGeom prst="rect">
            <a:avLst/>
          </a:prstGeom>
        </p:spPr>
      </p:pic>
      <p:pic>
        <p:nvPicPr>
          <p:cNvPr id="12" name="Picture 11" descr="A close-up of an eye&#10;&#10;AI-generated content may be incorrect.">
            <a:extLst>
              <a:ext uri="{FF2B5EF4-FFF2-40B4-BE49-F238E27FC236}">
                <a16:creationId xmlns:a16="http://schemas.microsoft.com/office/drawing/2014/main" id="{0EF49C64-8F34-5C12-2758-B4B0E4A58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8814" y="3864529"/>
            <a:ext cx="827663" cy="837357"/>
          </a:xfrm>
          <a:prstGeom prst="rect">
            <a:avLst/>
          </a:prstGeom>
        </p:spPr>
      </p:pic>
      <p:pic>
        <p:nvPicPr>
          <p:cNvPr id="13" name="Picture 12" descr="A close-up of an eye&#10;&#10;AI-generated content may be incorrect.">
            <a:extLst>
              <a:ext uri="{FF2B5EF4-FFF2-40B4-BE49-F238E27FC236}">
                <a16:creationId xmlns:a16="http://schemas.microsoft.com/office/drawing/2014/main" id="{AC219918-64B2-8EBA-33FC-CDD629D57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9465" y="3862243"/>
            <a:ext cx="827664" cy="837358"/>
          </a:xfrm>
          <a:prstGeom prst="rect">
            <a:avLst/>
          </a:prstGeom>
        </p:spPr>
      </p:pic>
      <p:pic>
        <p:nvPicPr>
          <p:cNvPr id="14" name="Picture 13" descr="A close-up of an eye&#10;&#10;AI-generated content may be incorrect.">
            <a:extLst>
              <a:ext uri="{FF2B5EF4-FFF2-40B4-BE49-F238E27FC236}">
                <a16:creationId xmlns:a16="http://schemas.microsoft.com/office/drawing/2014/main" id="{10784647-E72E-F1FB-2498-7A44B1BC93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0526" y="3857489"/>
            <a:ext cx="827663" cy="842132"/>
          </a:xfrm>
          <a:prstGeom prst="rect">
            <a:avLst/>
          </a:prstGeom>
        </p:spPr>
      </p:pic>
      <p:pic>
        <p:nvPicPr>
          <p:cNvPr id="15" name="Picture 14" descr="A close-up of an eye&#10;&#10;AI-generated content may be incorrect.">
            <a:extLst>
              <a:ext uri="{FF2B5EF4-FFF2-40B4-BE49-F238E27FC236}">
                <a16:creationId xmlns:a16="http://schemas.microsoft.com/office/drawing/2014/main" id="{33A035EB-C9BD-FECC-AA81-22067C6FF7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1096" y="3857489"/>
            <a:ext cx="827665" cy="837357"/>
          </a:xfrm>
          <a:prstGeom prst="rect">
            <a:avLst/>
          </a:prstGeom>
        </p:spPr>
      </p:pic>
      <p:pic>
        <p:nvPicPr>
          <p:cNvPr id="16" name="Picture 15" descr="A close-up of an eye&#10;&#10;AI-generated content may be incorrect.">
            <a:extLst>
              <a:ext uri="{FF2B5EF4-FFF2-40B4-BE49-F238E27FC236}">
                <a16:creationId xmlns:a16="http://schemas.microsoft.com/office/drawing/2014/main" id="{B85E2A2B-5A45-AE17-2617-4FB46C77D4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2237" y="3857447"/>
            <a:ext cx="827664" cy="837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A90A31-3E7C-F6ED-8783-6663EC0C8FD4}"/>
              </a:ext>
            </a:extLst>
          </p:cNvPr>
          <p:cNvSpPr txBox="1"/>
          <p:nvPr/>
        </p:nvSpPr>
        <p:spPr>
          <a:xfrm>
            <a:off x="1182005" y="2896064"/>
            <a:ext cx="15402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Times New Roman"/>
              </a:rPr>
              <a:t>Frontal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39C93-743D-1A1E-5B9A-2261E0EB0C44}"/>
              </a:ext>
            </a:extLst>
          </p:cNvPr>
          <p:cNvSpPr txBox="1"/>
          <p:nvPr/>
        </p:nvSpPr>
        <p:spPr>
          <a:xfrm>
            <a:off x="2903655" y="3456298"/>
            <a:ext cx="71984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b="1" dirty="0">
                <a:latin typeface="Times New Roman"/>
                <a:cs typeface="Times New Roman"/>
              </a:rPr>
              <a:t>+</a:t>
            </a:r>
            <a:endParaRPr lang="en-US" sz="4800" b="1" dirty="0">
              <a:latin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6522B5-5AB3-9B61-6A20-3030EC5F3C2B}"/>
              </a:ext>
            </a:extLst>
          </p:cNvPr>
          <p:cNvSpPr txBox="1"/>
          <p:nvPr/>
        </p:nvSpPr>
        <p:spPr>
          <a:xfrm>
            <a:off x="5156385" y="2599686"/>
            <a:ext cx="18684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cs typeface="Times New Roman"/>
              </a:rPr>
              <a:t>Gallery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3A35C48-C74C-8212-CF78-2CCF1FDE8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94041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844A-D89B-909D-22BB-37E8AB67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6974B-543F-3B84-B692-748FADE6F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75" y="915249"/>
            <a:ext cx="8201628" cy="3947005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model trained with dataset of 80 subjects</a:t>
            </a:r>
          </a:p>
          <a:p>
            <a:r>
              <a:rPr lang="en-US" dirty="0" err="1"/>
              <a:t>AdamW</a:t>
            </a:r>
            <a:r>
              <a:rPr lang="en-US" dirty="0"/>
              <a:t> optimizer with </a:t>
            </a:r>
            <a:r>
              <a:rPr lang="en-US" dirty="0" err="1"/>
              <a:t>lr</a:t>
            </a:r>
            <a:r>
              <a:rPr lang="en-US" dirty="0"/>
              <a:t>=1e-4 &amp; weight decay=1e-3</a:t>
            </a:r>
          </a:p>
          <a:p>
            <a:r>
              <a:rPr lang="en-US" dirty="0"/>
              <a:t>Batch size=64</a:t>
            </a:r>
          </a:p>
          <a:p>
            <a:r>
              <a:rPr lang="en-US" dirty="0"/>
              <a:t>Preprocessing and augmentations applied to the samples during training</a:t>
            </a:r>
          </a:p>
          <a:p>
            <a:r>
              <a:rPr lang="en-US" dirty="0"/>
              <a:t>Model is evaluated at each angle w/ other 20 subjects</a:t>
            </a:r>
          </a:p>
          <a:p>
            <a:r>
              <a:rPr lang="en-US" dirty="0"/>
              <a:t>For evaluation, ROC curves computed with similarity scores between embeddings are used</a:t>
            </a:r>
          </a:p>
          <a:p>
            <a:r>
              <a:rPr lang="en-US" dirty="0"/>
              <a:t>t-SNE is also computed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7C8F729-55B8-F4D2-8610-E456B8C02C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86323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F215-6F12-4A47-6240-A0CE1FBB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3" y="29843"/>
            <a:ext cx="8201628" cy="400420"/>
          </a:xfrm>
        </p:spPr>
        <p:txBody>
          <a:bodyPr/>
          <a:lstStyle/>
          <a:p>
            <a:pPr algn="ctr"/>
            <a:r>
              <a:rPr lang="en-US" dirty="0"/>
              <a:t>Results for Frontal Database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4ECB-7A75-6612-5897-32437656A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883" y="744374"/>
            <a:ext cx="2659117" cy="3344149"/>
          </a:xfrm>
        </p:spPr>
        <p:txBody>
          <a:bodyPr/>
          <a:lstStyle/>
          <a:p>
            <a:r>
              <a:rPr lang="en-US" sz="1800" dirty="0"/>
              <a:t>Model evaluated at each angle compared w/ frontal</a:t>
            </a:r>
          </a:p>
          <a:p>
            <a:r>
              <a:rPr lang="en-US" sz="1800" dirty="0"/>
              <a:t>Excellent performance</a:t>
            </a:r>
          </a:p>
          <a:p>
            <a:r>
              <a:rPr lang="en-US" sz="1800" dirty="0"/>
              <a:t>Performance degradation for angles other than 0 (frontal)</a:t>
            </a:r>
          </a:p>
          <a:p>
            <a:r>
              <a:rPr lang="en-US" sz="1800" dirty="0"/>
              <a:t>POM 0 and 20 are best</a:t>
            </a:r>
          </a:p>
        </p:txBody>
      </p:sp>
      <p:pic>
        <p:nvPicPr>
          <p:cNvPr id="8" name="Picture 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FFF8A91A-4809-70DB-8BF1-31C42C1343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1" y="437938"/>
            <a:ext cx="2897403" cy="2137428"/>
          </a:xfrm>
          <a:prstGeom prst="rect">
            <a:avLst/>
          </a:prstGeom>
        </p:spPr>
      </p:pic>
      <p:pic>
        <p:nvPicPr>
          <p:cNvPr id="10" name="Picture 9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FC7D9450-D67A-719B-F512-7AB1BDAE1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257" y="437937"/>
            <a:ext cx="2897403" cy="2137429"/>
          </a:xfrm>
          <a:prstGeom prst="rect">
            <a:avLst/>
          </a:prstGeom>
        </p:spPr>
      </p:pic>
      <p:pic>
        <p:nvPicPr>
          <p:cNvPr id="12" name="Picture 11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724AD767-888A-3C89-39A4-CF3778049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0" y="2575366"/>
            <a:ext cx="2897403" cy="2137428"/>
          </a:xfrm>
          <a:prstGeom prst="rect">
            <a:avLst/>
          </a:prstGeom>
        </p:spPr>
      </p:pic>
      <p:pic>
        <p:nvPicPr>
          <p:cNvPr id="14" name="Picture 13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4ADFBBAC-DAAE-109F-5175-FA92AA5BE8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257" y="2572898"/>
            <a:ext cx="2897403" cy="21374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E6FB74-3C92-453C-ACD5-1D2C9CA43A45}"/>
              </a:ext>
            </a:extLst>
          </p:cNvPr>
          <p:cNvSpPr txBox="1"/>
          <p:nvPr/>
        </p:nvSpPr>
        <p:spPr>
          <a:xfrm rot="16200000">
            <a:off x="-324456" y="1335676"/>
            <a:ext cx="959945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+/- 0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10DDD-B246-6744-1DAB-3D11F830F199}"/>
              </a:ext>
            </a:extLst>
          </p:cNvPr>
          <p:cNvSpPr txBox="1"/>
          <p:nvPr/>
        </p:nvSpPr>
        <p:spPr>
          <a:xfrm rot="16200000">
            <a:off x="-322708" y="3432470"/>
            <a:ext cx="959945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+/- 50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CC519-C600-EF84-1966-4E1080150AF4}"/>
              </a:ext>
            </a:extLst>
          </p:cNvPr>
          <p:cNvSpPr txBox="1"/>
          <p:nvPr/>
        </p:nvSpPr>
        <p:spPr>
          <a:xfrm rot="16200000">
            <a:off x="5808257" y="1337423"/>
            <a:ext cx="959945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+/- 20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1F930F-3601-6031-F496-8FE2AF0AEE17}"/>
              </a:ext>
            </a:extLst>
          </p:cNvPr>
          <p:cNvSpPr txBox="1"/>
          <p:nvPr/>
        </p:nvSpPr>
        <p:spPr>
          <a:xfrm rot="16200000">
            <a:off x="5615563" y="3421808"/>
            <a:ext cx="1348829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Unbound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EB32D53-8DCA-CB16-8F63-3D7AAA554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375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10818-A0DA-D94A-17A1-B5748710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function&#10;&#10;AI-generated content may be incorrect.">
            <a:extLst>
              <a:ext uri="{FF2B5EF4-FFF2-40B4-BE49-F238E27FC236}">
                <a16:creationId xmlns:a16="http://schemas.microsoft.com/office/drawing/2014/main" id="{50EA32CC-EFFD-95AC-A664-17E54B4DA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257" y="2582489"/>
            <a:ext cx="2897403" cy="2137428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E4783592-590F-96D4-E9D6-3BB3FF85EE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3" y="2581162"/>
            <a:ext cx="2886199" cy="2129163"/>
          </a:xfrm>
          <a:prstGeom prst="rect">
            <a:avLst/>
          </a:prstGeom>
        </p:spPr>
      </p:pic>
      <p:pic>
        <p:nvPicPr>
          <p:cNvPr id="9" name="Picture 8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BA364534-BF0E-70FE-41F6-80F04BC6FE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257" y="433141"/>
            <a:ext cx="2897403" cy="2137428"/>
          </a:xfrm>
          <a:prstGeom prst="rect">
            <a:avLst/>
          </a:prstGeom>
        </p:spPr>
      </p:pic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E6DDCC1-6AC7-93BD-EF38-227E73122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9" y="433141"/>
            <a:ext cx="2897403" cy="2137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527EE-69E8-F2EC-CEBA-4804FA96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3" y="29843"/>
            <a:ext cx="8201628" cy="400420"/>
          </a:xfrm>
        </p:spPr>
        <p:txBody>
          <a:bodyPr/>
          <a:lstStyle/>
          <a:p>
            <a:pPr algn="ctr"/>
            <a:r>
              <a:rPr lang="en-US" dirty="0"/>
              <a:t>Results for Gallery Database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42E5-23D6-05DB-56ED-51262D638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883" y="744374"/>
            <a:ext cx="2659117" cy="3344149"/>
          </a:xfrm>
        </p:spPr>
        <p:txBody>
          <a:bodyPr/>
          <a:lstStyle/>
          <a:p>
            <a:r>
              <a:rPr lang="en-US" sz="1800" dirty="0"/>
              <a:t>Model evaluated at each angle compared w/ itself</a:t>
            </a:r>
          </a:p>
          <a:p>
            <a:r>
              <a:rPr lang="en-US" sz="1800" dirty="0"/>
              <a:t>Almost perfect performance</a:t>
            </a:r>
          </a:p>
          <a:p>
            <a:r>
              <a:rPr lang="en-US" sz="1800" dirty="0"/>
              <a:t>POM 50 and Unbound models have worse 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238AF-6DF4-30BA-CC8F-1D956BFFD8FC}"/>
              </a:ext>
            </a:extLst>
          </p:cNvPr>
          <p:cNvSpPr txBox="1"/>
          <p:nvPr/>
        </p:nvSpPr>
        <p:spPr>
          <a:xfrm rot="16200000">
            <a:off x="-324456" y="1335676"/>
            <a:ext cx="959945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+/- 0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1737C-9852-19CD-D3B5-5708B161C803}"/>
              </a:ext>
            </a:extLst>
          </p:cNvPr>
          <p:cNvSpPr txBox="1"/>
          <p:nvPr/>
        </p:nvSpPr>
        <p:spPr>
          <a:xfrm rot="16200000">
            <a:off x="-322708" y="3432470"/>
            <a:ext cx="959945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+/- 50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9C311-04CB-D4A6-497D-E329B5DB5C58}"/>
              </a:ext>
            </a:extLst>
          </p:cNvPr>
          <p:cNvSpPr txBox="1"/>
          <p:nvPr/>
        </p:nvSpPr>
        <p:spPr>
          <a:xfrm rot="16200000">
            <a:off x="5808257" y="1337423"/>
            <a:ext cx="959945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+/- 20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F2CDD7-BABE-66CA-4740-1A54B0166664}"/>
              </a:ext>
            </a:extLst>
          </p:cNvPr>
          <p:cNvSpPr txBox="1"/>
          <p:nvPr/>
        </p:nvSpPr>
        <p:spPr>
          <a:xfrm rot="16200000">
            <a:off x="5615563" y="3421808"/>
            <a:ext cx="1348829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Unbound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DC9E06C-230F-C584-BA66-7F7FE13EA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804753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51DB7-A14F-B276-2F2D-588DFB83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colorful dots&#10;&#10;AI-generated content may be incorrect.">
            <a:extLst>
              <a:ext uri="{FF2B5EF4-FFF2-40B4-BE49-F238E27FC236}">
                <a16:creationId xmlns:a16="http://schemas.microsoft.com/office/drawing/2014/main" id="{CA41F3D9-ABCA-C1F2-E15D-412BCD7EE1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76" y="2627452"/>
            <a:ext cx="2895730" cy="2136194"/>
          </a:xfrm>
          <a:prstGeom prst="rect">
            <a:avLst/>
          </a:prstGeom>
        </p:spPr>
      </p:pic>
      <p:pic>
        <p:nvPicPr>
          <p:cNvPr id="13" name="Picture 12" descr="A group of colorful spots&#10;&#10;AI-generated content may be incorrect.">
            <a:extLst>
              <a:ext uri="{FF2B5EF4-FFF2-40B4-BE49-F238E27FC236}">
                <a16:creationId xmlns:a16="http://schemas.microsoft.com/office/drawing/2014/main" id="{89835E8A-FF96-9058-E49A-866A6CB13A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" y="2633327"/>
            <a:ext cx="2875795" cy="2121488"/>
          </a:xfrm>
          <a:prstGeom prst="rect">
            <a:avLst/>
          </a:prstGeom>
        </p:spPr>
      </p:pic>
      <p:pic>
        <p:nvPicPr>
          <p:cNvPr id="9" name="Picture 8" descr="A group of colorful dots&#10;&#10;AI-generated content may be incorrect.">
            <a:extLst>
              <a:ext uri="{FF2B5EF4-FFF2-40B4-BE49-F238E27FC236}">
                <a16:creationId xmlns:a16="http://schemas.microsoft.com/office/drawing/2014/main" id="{64CF8ED0-0F07-FCF6-9250-C3F918461B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257" y="490692"/>
            <a:ext cx="2895729" cy="2136194"/>
          </a:xfrm>
          <a:prstGeom prst="rect">
            <a:avLst/>
          </a:prstGeom>
        </p:spPr>
      </p:pic>
      <p:pic>
        <p:nvPicPr>
          <p:cNvPr id="6" name="Picture 5" descr="A group of colorful dots&#10;&#10;AI-generated content may be incorrect.">
            <a:extLst>
              <a:ext uri="{FF2B5EF4-FFF2-40B4-BE49-F238E27FC236}">
                <a16:creationId xmlns:a16="http://schemas.microsoft.com/office/drawing/2014/main" id="{54D8CAAF-0B4F-2065-CF7A-09C70BEE7E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9" y="490692"/>
            <a:ext cx="2887000" cy="21297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A883B-9999-5432-05B3-BAE41308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3" y="29843"/>
            <a:ext cx="8201628" cy="400420"/>
          </a:xfrm>
        </p:spPr>
        <p:txBody>
          <a:bodyPr/>
          <a:lstStyle/>
          <a:p>
            <a:pPr algn="ctr"/>
            <a:r>
              <a:rPr lang="en-US" dirty="0"/>
              <a:t>t-SNE Subject Groupings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356B0-7EC5-C8AC-B065-BD6149B0A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883" y="744374"/>
            <a:ext cx="2659117" cy="3344149"/>
          </a:xfrm>
        </p:spPr>
        <p:txBody>
          <a:bodyPr/>
          <a:lstStyle/>
          <a:p>
            <a:r>
              <a:rPr lang="en-US" sz="1800" dirty="0"/>
              <a:t>Clear separation between different subjects</a:t>
            </a:r>
          </a:p>
          <a:p>
            <a:r>
              <a:rPr lang="en-US" sz="1800" dirty="0"/>
              <a:t>No embeddings are misplaced in wrong cluster</a:t>
            </a:r>
          </a:p>
          <a:p>
            <a:r>
              <a:rPr lang="en-US" sz="1800" dirty="0"/>
              <a:t>Shape of clusters could have to do with angles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1E8DE-C9E5-CD03-3583-CDE13E9DBC02}"/>
              </a:ext>
            </a:extLst>
          </p:cNvPr>
          <p:cNvSpPr txBox="1"/>
          <p:nvPr/>
        </p:nvSpPr>
        <p:spPr>
          <a:xfrm rot="16200000">
            <a:off x="-324456" y="1335676"/>
            <a:ext cx="959945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+/- 0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6604D-AFEE-3B28-3DFC-B8889025B481}"/>
              </a:ext>
            </a:extLst>
          </p:cNvPr>
          <p:cNvSpPr txBox="1"/>
          <p:nvPr/>
        </p:nvSpPr>
        <p:spPr>
          <a:xfrm rot="16200000">
            <a:off x="-322708" y="3432470"/>
            <a:ext cx="959945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+/- 50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70AAA-B83D-53E8-595C-DFA97D5D4087}"/>
              </a:ext>
            </a:extLst>
          </p:cNvPr>
          <p:cNvSpPr txBox="1"/>
          <p:nvPr/>
        </p:nvSpPr>
        <p:spPr>
          <a:xfrm rot="16200000">
            <a:off x="5808257" y="1337423"/>
            <a:ext cx="959945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+/- 20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D1F92-EA88-E026-F468-0572214DE9A2}"/>
              </a:ext>
            </a:extLst>
          </p:cNvPr>
          <p:cNvSpPr txBox="1"/>
          <p:nvPr/>
        </p:nvSpPr>
        <p:spPr>
          <a:xfrm rot="16200000">
            <a:off x="5615563" y="3421808"/>
            <a:ext cx="1348829" cy="34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Unbound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E3EE93C-A7B5-5E6E-8189-3D59B797B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995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Closing</a:t>
            </a:r>
            <a:r>
              <a:rPr lang="en-US" baseline="0" dirty="0">
                <a:latin typeface="Book Antiqua" pitchFamily="18" charset="0"/>
              </a:rPr>
              <a:t> Remarks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E3BE52-AD4D-4C5B-9F70-94BE7C1B64AF}"/>
              </a:ext>
            </a:extLst>
          </p:cNvPr>
          <p:cNvSpPr txBox="1">
            <a:spLocks/>
          </p:cNvSpPr>
          <p:nvPr/>
        </p:nvSpPr>
        <p:spPr bwMode="auto">
          <a:xfrm>
            <a:off x="165256" y="810643"/>
            <a:ext cx="8879794" cy="365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99" tIns="46222" rIns="90999" bIns="46222" numCol="1" anchor="t" anchorCtr="0" compatLnSpc="1">
            <a:prstTxWarp prst="textNoShape">
              <a:avLst/>
            </a:prstTxWarp>
          </a:bodyPr>
          <a:lstStyle>
            <a:lvl1pPr marL="292100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757238" indent="-27463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241425" indent="-29368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Book Antiqua" pitchFamily="18" charset="0"/>
              </a:defRPr>
            </a:lvl3pPr>
            <a:lvl4pPr marL="1709738" indent="-277813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Book Antiqua" pitchFamily="18" charset="0"/>
              </a:defRPr>
            </a:lvl4pPr>
            <a:lvl5pPr marL="2192338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Book Antiqua" pitchFamily="18" charset="0"/>
              </a:defRPr>
            </a:lvl5pPr>
            <a:lvl6pPr marL="26495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31067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5639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40211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400" b="1" u="sng" kern="0" dirty="0">
                <a:latin typeface="Book Antiqua"/>
              </a:rPr>
              <a:t>What was done:</a:t>
            </a:r>
          </a:p>
          <a:p>
            <a:r>
              <a:rPr lang="en-US" sz="1400" kern="0" dirty="0">
                <a:latin typeface="Book Antiqua"/>
              </a:rPr>
              <a:t>Train ResNet50 using off-angled iris images and triplet loss function using varying degrees of hard mining</a:t>
            </a:r>
          </a:p>
          <a:p>
            <a:r>
              <a:rPr lang="en-US" sz="1400" kern="0" dirty="0">
                <a:latin typeface="Book Antiqua"/>
              </a:rPr>
              <a:t>Evaluate model on dataset of separate subjects to evaluate model in an open-world scenario</a:t>
            </a:r>
          </a:p>
          <a:p>
            <a:pPr marL="0" indent="0">
              <a:buNone/>
            </a:pPr>
            <a:r>
              <a:rPr lang="en-US" sz="1400" b="1" u="sng" kern="0" dirty="0">
                <a:latin typeface="Book Antiqua"/>
              </a:rPr>
              <a:t>How it was done:</a:t>
            </a:r>
          </a:p>
          <a:p>
            <a:r>
              <a:rPr lang="en-US" sz="1400" kern="0" dirty="0">
                <a:latin typeface="Book Antiqua"/>
              </a:rPr>
              <a:t>Custom iris dataset was configured to produce anchor, positive, and negative triplets</a:t>
            </a:r>
          </a:p>
          <a:p>
            <a:r>
              <a:rPr lang="en-US" sz="1400" kern="0" dirty="0">
                <a:latin typeface="Book Antiqua"/>
              </a:rPr>
              <a:t>Model was trained using finetuned hyperparameters and weights from the best epoch were saved</a:t>
            </a:r>
          </a:p>
          <a:p>
            <a:pPr marL="0" indent="0">
              <a:buNone/>
            </a:pPr>
            <a:r>
              <a:rPr lang="en-US" sz="1400" b="1" u="sng" kern="0" dirty="0">
                <a:latin typeface="Book Antiqua"/>
              </a:rPr>
              <a:t>Findings:</a:t>
            </a:r>
          </a:p>
          <a:p>
            <a:r>
              <a:rPr lang="en-US" sz="1400" dirty="0">
                <a:latin typeface="Book Antiqua"/>
                <a:ea typeface="PMingLiU"/>
              </a:rPr>
              <a:t>Models trained with hard mining and soft hard mining showed state of the art performance for frontal iris datasets.</a:t>
            </a:r>
          </a:p>
          <a:p>
            <a:r>
              <a:rPr lang="en-US" sz="1400" dirty="0">
                <a:latin typeface="Book Antiqua"/>
                <a:ea typeface="PMingLiU"/>
              </a:rPr>
              <a:t>Performance was nearly perfect for gallery datasets.</a:t>
            </a:r>
          </a:p>
          <a:p>
            <a:r>
              <a:rPr lang="en-US" sz="1400" dirty="0">
                <a:latin typeface="Book Antiqua"/>
                <a:ea typeface="PMingLiU"/>
              </a:rPr>
              <a:t>Model is able to extract meaningful feature embeddings from subjects it never saw during training.</a:t>
            </a:r>
          </a:p>
          <a:p>
            <a:pPr marL="0" indent="0">
              <a:buNone/>
            </a:pPr>
            <a:r>
              <a:rPr lang="en-US" sz="1400" b="1" u="sng" kern="0" dirty="0">
                <a:latin typeface="Book Antiqua"/>
              </a:rPr>
              <a:t>Who to Thank:</a:t>
            </a:r>
          </a:p>
          <a:p>
            <a:r>
              <a:rPr lang="en-US" sz="1400" kern="0" dirty="0">
                <a:latin typeface="Book Antiqua"/>
              </a:rPr>
              <a:t>Secure and Trustworthy Cyberspace (SaTC) program of The National Science Foundation (NSF) award CNS-1909276 and CNS-2100483.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2C24BA2-145A-1023-A838-B5E86A3A41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49113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29" y="439764"/>
            <a:ext cx="8111945" cy="43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15262" y="162432"/>
            <a:ext cx="7624192" cy="554663"/>
          </a:xfrm>
          <a:prstGeom prst="rect">
            <a:avLst/>
          </a:prstGeom>
        </p:spPr>
        <p:txBody>
          <a:bodyPr/>
          <a:lstStyle>
            <a:lvl1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1" smtClean="0">
                <a:solidFill>
                  <a:srgbClr val="7030A0"/>
                </a:solidFill>
                <a:latin typeface="Book Antiqua" pitchFamily="18" charset="0"/>
                <a:ea typeface="宋体" pitchFamily="2" charset="-122"/>
                <a:cs typeface="+mj-cs"/>
              </a:defRPr>
            </a:lvl1pPr>
            <a:lvl2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ook Antiqua" pitchFamily="18" charset="0"/>
              </a:defRPr>
            </a:lvl2pPr>
            <a:lvl3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ook Antiqua" pitchFamily="18" charset="0"/>
              </a:defRPr>
            </a:lvl3pPr>
            <a:lvl4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ook Antiqua" pitchFamily="18" charset="0"/>
              </a:defRPr>
            </a:lvl4pPr>
            <a:lvl5pPr algn="l" defTabSz="10731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ook Antiqua" pitchFamily="18" charset="0"/>
              </a:defRPr>
            </a:lvl5pPr>
            <a:lvl6pPr marL="457200" algn="l" defTabSz="10731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731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731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7315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912" dirty="0">
                <a:solidFill>
                  <a:srgbClr val="990033"/>
                </a:solidFill>
                <a:ea typeface="+mj-ea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687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Motivation</a:t>
            </a:r>
          </a:p>
        </p:txBody>
      </p:sp>
      <p:pic>
        <p:nvPicPr>
          <p:cNvPr id="13" name="Picture 6" descr="http://impressivemagazine.com/wp-content/uploads/2013/12/airport_crowd.jpg">
            <a:extLst>
              <a:ext uri="{FF2B5EF4-FFF2-40B4-BE49-F238E27FC236}">
                <a16:creationId xmlns:a16="http://schemas.microsoft.com/office/drawing/2014/main" id="{0D85EF42-9D82-4CD3-9B38-79BD682BE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6" b="34645"/>
          <a:stretch/>
        </p:blipFill>
        <p:spPr bwMode="auto">
          <a:xfrm>
            <a:off x="4652046" y="602837"/>
            <a:ext cx="4251543" cy="225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57ADC744-71C3-4C4B-9CED-3F9E44A4C288}"/>
              </a:ext>
            </a:extLst>
          </p:cNvPr>
          <p:cNvSpPr txBox="1">
            <a:spLocks/>
          </p:cNvSpPr>
          <p:nvPr/>
        </p:nvSpPr>
        <p:spPr bwMode="auto">
          <a:xfrm>
            <a:off x="240406" y="754693"/>
            <a:ext cx="4181565" cy="232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99" tIns="46222" rIns="90999" bIns="46222" numCol="1" anchor="t" anchorCtr="0" compatLnSpc="1">
            <a:prstTxWarp prst="textNoShape">
              <a:avLst/>
            </a:prstTxWarp>
          </a:bodyPr>
          <a:lstStyle>
            <a:lvl1pPr marL="292100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757238" indent="-27463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241425" indent="-29368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Book Antiqua" pitchFamily="18" charset="0"/>
              </a:defRPr>
            </a:lvl3pPr>
            <a:lvl4pPr marL="1709738" indent="-277813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Book Antiqua" pitchFamily="18" charset="0"/>
              </a:defRPr>
            </a:lvl4pPr>
            <a:lvl5pPr marL="2192338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Book Antiqua" pitchFamily="18" charset="0"/>
              </a:defRPr>
            </a:lvl5pPr>
            <a:lvl6pPr marL="26495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31067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5639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40211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The identity management to strengthen global security. </a:t>
            </a:r>
          </a:p>
          <a:p>
            <a:r>
              <a:rPr lang="en-US" sz="1800" kern="0" dirty="0"/>
              <a:t>Subject credential is important. </a:t>
            </a:r>
          </a:p>
          <a:p>
            <a:r>
              <a:rPr lang="en-US" sz="1800" kern="0" dirty="0"/>
              <a:t>With millions of people passing sensitive locations ever day. </a:t>
            </a:r>
          </a:p>
          <a:p>
            <a:r>
              <a:rPr lang="en-US" sz="1800" kern="0" dirty="0"/>
              <a:t>The need of high efficiency access control.</a:t>
            </a:r>
          </a:p>
        </p:txBody>
      </p:sp>
      <p:pic>
        <p:nvPicPr>
          <p:cNvPr id="18" name="Picture 2" descr="http://www.datanami.com/wp-content/uploads/2012/10/biometrics.jpg">
            <a:extLst>
              <a:ext uri="{FF2B5EF4-FFF2-40B4-BE49-F238E27FC236}">
                <a16:creationId xmlns:a16="http://schemas.microsoft.com/office/drawing/2014/main" id="{009C7A69-7B50-4339-882C-EC6A47243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627" y="3472959"/>
            <a:ext cx="1317325" cy="13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mitrefinch.co.nz/files/8913/5297/5150/biometrics.png">
            <a:extLst>
              <a:ext uri="{FF2B5EF4-FFF2-40B4-BE49-F238E27FC236}">
                <a16:creationId xmlns:a16="http://schemas.microsoft.com/office/drawing/2014/main" id="{CA8F04A4-9698-4DED-A50C-9BB2C823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6" t="14546" r="18073" b="17576"/>
          <a:stretch/>
        </p:blipFill>
        <p:spPr bwMode="auto">
          <a:xfrm>
            <a:off x="473266" y="3404818"/>
            <a:ext cx="1142724" cy="13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iciltek.com/biomatric%20solution/zoomer.for.jquery__/biomatric/img2.png">
            <a:extLst>
              <a:ext uri="{FF2B5EF4-FFF2-40B4-BE49-F238E27FC236}">
                <a16:creationId xmlns:a16="http://schemas.microsoft.com/office/drawing/2014/main" id="{66C741D4-D769-45DF-9071-FA64FF83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78" y="3472960"/>
            <a:ext cx="1323698" cy="132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id="{7AE14633-CD02-4AB5-BDD0-EF038D91D46A}"/>
              </a:ext>
            </a:extLst>
          </p:cNvPr>
          <p:cNvSpPr txBox="1">
            <a:spLocks/>
          </p:cNvSpPr>
          <p:nvPr/>
        </p:nvSpPr>
        <p:spPr bwMode="auto">
          <a:xfrm>
            <a:off x="240412" y="2830084"/>
            <a:ext cx="8663171" cy="73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99" tIns="46222" rIns="90999" bIns="46222" numCol="1" anchor="t" anchorCtr="0" compatLnSpc="1">
            <a:prstTxWarp prst="textNoShape">
              <a:avLst/>
            </a:prstTxWarp>
          </a:bodyPr>
          <a:lstStyle>
            <a:lvl1pPr marL="292100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757238" indent="-27463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241425" indent="-29368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Book Antiqua" pitchFamily="18" charset="0"/>
              </a:defRPr>
            </a:lvl3pPr>
            <a:lvl4pPr marL="1709738" indent="-277813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Book Antiqua" pitchFamily="18" charset="0"/>
              </a:defRPr>
            </a:lvl4pPr>
            <a:lvl5pPr marL="2192338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Book Antiqua" pitchFamily="18" charset="0"/>
              </a:defRPr>
            </a:lvl5pPr>
            <a:lvl6pPr marL="26495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31067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5639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40211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Biometrics used broadly as the technology to verify the identification.</a:t>
            </a:r>
          </a:p>
          <a:p>
            <a:r>
              <a:rPr lang="en-US" sz="1800" dirty="0"/>
              <a:t>The use of biometric systems becoming increasingly common.</a:t>
            </a:r>
            <a:endParaRPr lang="en-US" sz="1800" kern="0" dirty="0"/>
          </a:p>
        </p:txBody>
      </p:sp>
      <p:pic>
        <p:nvPicPr>
          <p:cNvPr id="22" name="Picture 18" descr="http://www.incights.com/uploads/1/3/6/1/13610734/5828841_orig.png">
            <a:extLst>
              <a:ext uri="{FF2B5EF4-FFF2-40B4-BE49-F238E27FC236}">
                <a16:creationId xmlns:a16="http://schemas.microsoft.com/office/drawing/2014/main" id="{51834FA5-2469-4621-9104-F2B079EB8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10" y="3503196"/>
            <a:ext cx="1296165" cy="129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://images.businessweek.com/ss/05/07/surveillance/image/irisscan.jpg">
            <a:extLst>
              <a:ext uri="{FF2B5EF4-FFF2-40B4-BE49-F238E27FC236}">
                <a16:creationId xmlns:a16="http://schemas.microsoft.com/office/drawing/2014/main" id="{A788D267-5B74-46CF-B9CE-473457ABB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" r="6173" b="15328"/>
          <a:stretch/>
        </p:blipFill>
        <p:spPr bwMode="auto">
          <a:xfrm flipH="1">
            <a:off x="7366709" y="3420673"/>
            <a:ext cx="1536879" cy="131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E42A20A5-F44F-4892-8A92-15E1F28DFA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7310" y="5347595"/>
            <a:ext cx="554663" cy="28888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1</a:t>
            </a:r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B0A9B8B-C7FB-068E-42C2-BC8F544E5239}"/>
              </a:ext>
            </a:extLst>
          </p:cNvPr>
          <p:cNvSpPr txBox="1">
            <a:spLocks/>
          </p:cNvSpPr>
          <p:nvPr/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55" kern="12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33718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67436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01154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34872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168590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023079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236026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269744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19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55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5"/>
    </mc:Choice>
    <mc:Fallback xmlns="">
      <p:transition spd="slow" advTm="25575"/>
    </mc:Fallback>
  </mc:AlternateContent>
  <p:extLst>
    <p:ext uri="{E180D4A7-C9FB-4DFB-919C-405C955672EB}">
      <p14:showEvtLst xmlns:p14="http://schemas.microsoft.com/office/powerpoint/2010/main">
        <p14:playEvt time="90" objId="3"/>
        <p14:stopEvt time="24475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</p:txBody>
      </p:sp>
      <p:pic>
        <p:nvPicPr>
          <p:cNvPr id="2050" name="Picture 2" descr="http://www.rotanasoft.com/wp-content/uploads/2015/04/images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628" y="94420"/>
            <a:ext cx="2249638" cy="14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İçerik Yer Tutucusu 2"/>
          <p:cNvSpPr txBox="1">
            <a:spLocks/>
          </p:cNvSpPr>
          <p:nvPr/>
        </p:nvSpPr>
        <p:spPr bwMode="auto">
          <a:xfrm>
            <a:off x="452716" y="625267"/>
            <a:ext cx="5825138" cy="2789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99" tIns="46222" rIns="90999" bIns="46222" numCol="1" anchor="t" anchorCtr="0" compatLnSpc="1">
            <a:prstTxWarp prst="textNoShape">
              <a:avLst/>
            </a:prstTxWarp>
          </a:bodyPr>
          <a:lstStyle>
            <a:lvl1pPr marL="292100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757238" indent="-27463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241425" indent="-29368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Book Antiqua" pitchFamily="18" charset="0"/>
              </a:defRPr>
            </a:lvl3pPr>
            <a:lvl4pPr marL="1709738" indent="-277813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Book Antiqua" pitchFamily="18" charset="0"/>
              </a:defRPr>
            </a:lvl4pPr>
            <a:lvl5pPr marL="2192338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Book Antiqua" pitchFamily="18" charset="0"/>
              </a:defRPr>
            </a:lvl5pPr>
            <a:lvl6pPr marL="26495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31067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5639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40211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589" b="1" u="sng" kern="0" dirty="0"/>
              <a:t>IRIS</a:t>
            </a:r>
            <a:r>
              <a:rPr lang="en-US" sz="1589" b="1" kern="0" dirty="0"/>
              <a:t>:</a:t>
            </a:r>
          </a:p>
          <a:p>
            <a:r>
              <a:rPr lang="en-US" sz="1589" kern="0" dirty="0"/>
              <a:t>Colored part of the eye.</a:t>
            </a:r>
          </a:p>
          <a:p>
            <a:r>
              <a:rPr lang="en-US" sz="1589" kern="0" dirty="0"/>
              <a:t>Unique and most stable biometrics in the human body.</a:t>
            </a:r>
          </a:p>
          <a:p>
            <a:r>
              <a:rPr lang="en-US" sz="1589" kern="0" dirty="0"/>
              <a:t>More accurate biometrics than fingerprint or face. </a:t>
            </a:r>
          </a:p>
          <a:p>
            <a:r>
              <a:rPr lang="en-US" sz="1589" kern="0" dirty="0"/>
              <a:t>Iris recognition providing </a:t>
            </a:r>
          </a:p>
          <a:p>
            <a:pPr lvl="1"/>
            <a:r>
              <a:rPr lang="en-US" sz="1589" kern="0" dirty="0"/>
              <a:t>Strong security, </a:t>
            </a:r>
          </a:p>
          <a:p>
            <a:pPr lvl="1"/>
            <a:r>
              <a:rPr lang="en-US" sz="1589" kern="0" dirty="0"/>
              <a:t>Higher usability,</a:t>
            </a:r>
          </a:p>
          <a:p>
            <a:pPr lvl="1"/>
            <a:r>
              <a:rPr lang="en-US" sz="1589" kern="0" dirty="0"/>
              <a:t>Nonintrusive.</a:t>
            </a:r>
          </a:p>
          <a:p>
            <a:r>
              <a:rPr lang="en-US" sz="1589" kern="0" dirty="0"/>
              <a:t>Despite the superiorities, not been widely used due to its cumbersome and time-consuming procedures. </a:t>
            </a:r>
          </a:p>
          <a:p>
            <a:endParaRPr lang="en-US" sz="1589" kern="0" dirty="0"/>
          </a:p>
        </p:txBody>
      </p:sp>
      <p:pic>
        <p:nvPicPr>
          <p:cNvPr id="5124" name="Picture 4" descr="http://www.behinco.com/wp-content/uploads/2012/07/Iri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98" y="3447435"/>
            <a:ext cx="1664960" cy="132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tatic-content.springer.com/image/prt%3A978-0-387-73003-5%2F9/MediaObjects/978-0-387-73003-5_9_Part_Fig2-24_HTM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90" y="3447436"/>
            <a:ext cx="1936195" cy="13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cl.cam.ac.uk/users/jgd1000/DubaiDes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875" y="3453425"/>
            <a:ext cx="1612678" cy="132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s1.ibtimes.com/sites/www.ibtimes.com/files/styles/v2_article_large/public/2015/05/11/military-iris-scann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54" y="3467640"/>
            <a:ext cx="2056031" cy="132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cl.cam.ac.uk/users/jgd1000/simpsonsframe1.gif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8"/>
          <a:stretch/>
        </p:blipFill>
        <p:spPr bwMode="auto">
          <a:xfrm>
            <a:off x="6756735" y="1680626"/>
            <a:ext cx="2232530" cy="15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A66B4BC-DBF9-49E9-A045-0DE696EBD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7310" y="5347595"/>
            <a:ext cx="554663" cy="28888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2</a:t>
            </a:r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18F8914-3923-F4AE-E6D4-C06A56121C39}"/>
              </a:ext>
            </a:extLst>
          </p:cNvPr>
          <p:cNvSpPr txBox="1">
            <a:spLocks/>
          </p:cNvSpPr>
          <p:nvPr/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55" kern="12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33718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67436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01154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34872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168590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023079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236026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269744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19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892"/>
    </mc:Choice>
    <mc:Fallback xmlns="">
      <p:transition advTm="258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Background and Motivation</a:t>
            </a:r>
            <a:endParaRPr lang="en-US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68" y="3397976"/>
            <a:ext cx="2233959" cy="1349311"/>
          </a:xfrm>
        </p:spPr>
      </p:pic>
      <p:pic>
        <p:nvPicPr>
          <p:cNvPr id="2056" name="Picture 8" descr="http://patentbolt.typepad.com/.a/6a0168e68320b0970c01b7c7366c4d970b-p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39" y="3416086"/>
            <a:ext cx="2619458" cy="133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İçerik Yer Tutucusu 2"/>
          <p:cNvSpPr txBox="1">
            <a:spLocks/>
          </p:cNvSpPr>
          <p:nvPr/>
        </p:nvSpPr>
        <p:spPr bwMode="auto">
          <a:xfrm>
            <a:off x="440873" y="561574"/>
            <a:ext cx="5495583" cy="285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99" tIns="46222" rIns="90999" bIns="46222" numCol="1" anchor="t" anchorCtr="0" compatLnSpc="1">
            <a:prstTxWarp prst="textNoShape">
              <a:avLst/>
            </a:prstTxWarp>
          </a:bodyPr>
          <a:lstStyle>
            <a:lvl1pPr marL="292100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757238" indent="-27463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Book Antiqua" pitchFamily="18" charset="0"/>
              </a:defRPr>
            </a:lvl2pPr>
            <a:lvl3pPr marL="1241425" indent="-293688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Book Antiqua" pitchFamily="18" charset="0"/>
              </a:defRPr>
            </a:lvl3pPr>
            <a:lvl4pPr marL="1709738" indent="-277813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Book Antiqua" pitchFamily="18" charset="0"/>
              </a:defRPr>
            </a:lvl4pPr>
            <a:lvl5pPr marL="2192338" indent="-292100" algn="l" defTabSz="1073150" rtl="0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Book Antiqua" pitchFamily="18" charset="0"/>
              </a:defRPr>
            </a:lvl5pPr>
            <a:lvl6pPr marL="26495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6pPr>
            <a:lvl7pPr marL="31067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7pPr>
            <a:lvl8pPr marL="35639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8pPr>
            <a:lvl9pPr marL="4021138" indent="-292100" algn="l" defTabSz="1073150" rtl="0" fontAlgn="base">
              <a:spcBef>
                <a:spcPct val="0"/>
              </a:spcBef>
              <a:spcAft>
                <a:spcPct val="15000"/>
              </a:spcAft>
              <a:buClr>
                <a:schemeClr val="accent1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u="sng" kern="0" dirty="0">
                <a:latin typeface="Book Antiqua"/>
              </a:rPr>
              <a:t>Stand-off Biometrics System Benefits: </a:t>
            </a:r>
            <a:endParaRPr lang="en-US" sz="1600" b="1" u="sng" kern="0" dirty="0"/>
          </a:p>
          <a:p>
            <a:r>
              <a:rPr lang="en-US" sz="1600" kern="0" dirty="0"/>
              <a:t>Enable to keep the camera several feet from the subject</a:t>
            </a:r>
          </a:p>
          <a:p>
            <a:r>
              <a:rPr lang="en-US" sz="1600" kern="0" dirty="0"/>
              <a:t>Allowing to move while capturing</a:t>
            </a:r>
          </a:p>
          <a:p>
            <a:r>
              <a:rPr lang="en-US" sz="1600" kern="0" dirty="0"/>
              <a:t>Accurate identification without being invasive</a:t>
            </a:r>
          </a:p>
          <a:p>
            <a:r>
              <a:rPr lang="en-US" sz="1600" kern="0" dirty="0"/>
              <a:t>Fast, convenient, high throughput solution. </a:t>
            </a:r>
          </a:p>
          <a:p>
            <a:r>
              <a:rPr lang="en-US" sz="1600" kern="0" dirty="0"/>
              <a:t>The biometrics at high traffic locations. </a:t>
            </a:r>
          </a:p>
          <a:p>
            <a:r>
              <a:rPr lang="en-US" sz="1600" kern="0" dirty="0"/>
              <a:t>Perfect for any access control application </a:t>
            </a:r>
          </a:p>
          <a:p>
            <a:pPr marL="0" indent="0">
              <a:buNone/>
            </a:pPr>
            <a:r>
              <a:rPr lang="en-US" sz="1600" kern="0" dirty="0"/>
              <a:t>     airport, border crossing, point of sale. </a:t>
            </a:r>
          </a:p>
          <a:p>
            <a:r>
              <a:rPr lang="en-US" sz="1600" kern="0" dirty="0"/>
              <a:t>Subject in the motion. </a:t>
            </a:r>
          </a:p>
          <a:p>
            <a:r>
              <a:rPr lang="en-US" sz="1600" kern="0" dirty="0"/>
              <a:t>Requires only a glance.</a:t>
            </a:r>
          </a:p>
          <a:p>
            <a:endParaRPr lang="en-US" sz="1600" kern="0" dirty="0"/>
          </a:p>
          <a:p>
            <a:endParaRPr lang="en-US" sz="1600" kern="0" dirty="0"/>
          </a:p>
          <a:p>
            <a:endParaRPr lang="en-US" sz="1600" kern="0" dirty="0"/>
          </a:p>
        </p:txBody>
      </p:sp>
      <p:pic>
        <p:nvPicPr>
          <p:cNvPr id="8" name="Picture 22" descr="https://pbs.twimg.com/media/CTesG5fU8AEAVu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" b="13860"/>
          <a:stretch/>
        </p:blipFill>
        <p:spPr bwMode="auto">
          <a:xfrm>
            <a:off x="672523" y="3416086"/>
            <a:ext cx="2438303" cy="133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.security-images.com/news/images/SRI-IOM-PassPortSL-in-use1-460x26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30" y="131334"/>
            <a:ext cx="2715997" cy="153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ilitaryaerospace.com/content/dam/mae/online-articles/2014/01/SRI%20diagram%2027%20Jan%20201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68" y="1729863"/>
            <a:ext cx="2648384" cy="159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3AC3406-AF72-44F9-BB67-F6A4BC7ED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7310" y="5347595"/>
            <a:ext cx="554663" cy="28888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7F7A89E-1354-B533-D6FD-17CD2D54BAA4}"/>
              </a:ext>
            </a:extLst>
          </p:cNvPr>
          <p:cNvSpPr txBox="1">
            <a:spLocks/>
          </p:cNvSpPr>
          <p:nvPr/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55" kern="12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33718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67436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01154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34872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168590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023079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236026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269744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19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03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84"/>
    </mc:Choice>
    <mc:Fallback xmlns="">
      <p:transition spd="slow" advTm="51484"/>
    </mc:Fallback>
  </mc:AlternateContent>
  <p:extLst>
    <p:ext uri="{E180D4A7-C9FB-4DFB-919C-405C955672EB}">
      <p14:showEvtLst xmlns:p14="http://schemas.microsoft.com/office/powerpoint/2010/main">
        <p14:playEvt time="84" objId="4"/>
        <p14:stopEvt time="50347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 Antiqua"/>
              </a:rPr>
              <a:t>Stand</a:t>
            </a:r>
            <a:r>
              <a:rPr lang="tr-TR">
                <a:latin typeface="Book Antiqua"/>
              </a:rPr>
              <a:t>-</a:t>
            </a:r>
            <a:r>
              <a:rPr lang="en-US">
                <a:latin typeface="Book Antiqua"/>
              </a:rPr>
              <a:t>off iris recognition Systems</a:t>
            </a:r>
          </a:p>
        </p:txBody>
      </p:sp>
      <p:pic>
        <p:nvPicPr>
          <p:cNvPr id="42" name="Picture 10" descr="Aoptix-Iris-Scanner-1110a.jpe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3" b="9519"/>
          <a:stretch/>
        </p:blipFill>
        <p:spPr>
          <a:xfrm>
            <a:off x="660917" y="1243890"/>
            <a:ext cx="1395548" cy="1783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Picture 11" descr="IO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3363" y="645251"/>
            <a:ext cx="2426651" cy="2426651"/>
          </a:xfrm>
          <a:prstGeom prst="rect">
            <a:avLst/>
          </a:prstGeom>
        </p:spPr>
      </p:pic>
      <p:sp>
        <p:nvSpPr>
          <p:cNvPr id="44" name="Rectangle 12"/>
          <p:cNvSpPr/>
          <p:nvPr/>
        </p:nvSpPr>
        <p:spPr>
          <a:xfrm>
            <a:off x="2133451" y="553773"/>
            <a:ext cx="2470185" cy="500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25" b="1" dirty="0">
                <a:latin typeface="Book Antiqua" panose="02040602050305030304" pitchFamily="18" charset="0"/>
              </a:rPr>
              <a:t>Iris On the Move </a:t>
            </a:r>
            <a:r>
              <a:rPr lang="en-US" sz="1325" b="1" dirty="0" err="1">
                <a:latin typeface="Book Antiqua" panose="02040602050305030304" pitchFamily="18" charset="0"/>
              </a:rPr>
              <a:t>PassPort</a:t>
            </a:r>
            <a:r>
              <a:rPr lang="en-US" sz="1325" b="1" dirty="0">
                <a:latin typeface="Book Antiqua" panose="02040602050305030304" pitchFamily="18" charset="0"/>
              </a:rPr>
              <a:t>™ (Sarnoff)</a:t>
            </a:r>
          </a:p>
        </p:txBody>
      </p:sp>
      <p:pic>
        <p:nvPicPr>
          <p:cNvPr id="45" name="Picture 15" descr="cfairs orange background pic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8040"/>
              </a:clrFrom>
              <a:clrTo>
                <a:srgbClr val="FF8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777" y="783340"/>
            <a:ext cx="968880" cy="20377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16"/>
          <p:cNvSpPr/>
          <p:nvPr/>
        </p:nvSpPr>
        <p:spPr>
          <a:xfrm>
            <a:off x="4638373" y="625979"/>
            <a:ext cx="1725045" cy="2963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25" b="1">
                <a:latin typeface="Book Antiqua" panose="02040602050305030304" pitchFamily="18" charset="0"/>
              </a:rPr>
              <a:t>Honeywell CFAIRS</a:t>
            </a:r>
          </a:p>
        </p:txBody>
      </p:sp>
      <p:sp>
        <p:nvSpPr>
          <p:cNvPr id="47" name="TextBox 3"/>
          <p:cNvSpPr txBox="1"/>
          <p:nvPr/>
        </p:nvSpPr>
        <p:spPr>
          <a:xfrm>
            <a:off x="6085897" y="984387"/>
            <a:ext cx="2844426" cy="50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25" b="1" dirty="0">
                <a:latin typeface="Book Antiqua" panose="02040602050305030304" pitchFamily="18" charset="0"/>
              </a:rPr>
              <a:t>ORNL Standoff Multimodal Biometric System</a:t>
            </a:r>
          </a:p>
        </p:txBody>
      </p:sp>
      <p:pic>
        <p:nvPicPr>
          <p:cNvPr id="48" name="Picture 5" descr="Iris Sensor Full View 1.jpg"/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64" b="93576" l="16364" r="86545">
                        <a14:foregroundMark x1="67636" y1="29636" x2="67636" y2="29636"/>
                        <a14:foregroundMark x1="63591" y1="30364" x2="63591" y2="30364"/>
                        <a14:foregroundMark x1="66545" y1="24242" x2="66545" y2="24242"/>
                        <a14:foregroundMark x1="56091" y1="10242" x2="65909" y2="17818"/>
                        <a14:foregroundMark x1="50000" y1="7273" x2="39091" y2="13273"/>
                        <a14:foregroundMark x1="42500" y1="10000" x2="42500" y2="10000"/>
                        <a14:foregroundMark x1="47000" y1="7394" x2="43182" y2="8848"/>
                        <a14:foregroundMark x1="37909" y1="14667" x2="37909" y2="14667"/>
                        <a14:foregroundMark x1="22227" y1="76667" x2="63682" y2="89152"/>
                        <a14:foregroundMark x1="78864" y1="54303" x2="79182" y2="80364"/>
                        <a14:foregroundMark x1="79364" y1="52545" x2="79364" y2="52545"/>
                        <a14:foregroundMark x1="73273" y1="50727" x2="73273" y2="50727"/>
                        <a14:foregroundMark x1="75409" y1="40606" x2="75409" y2="40606"/>
                        <a14:foregroundMark x1="19545" y1="83333" x2="26409" y2="85879"/>
                        <a14:foregroundMark x1="16864" y1="76364" x2="16864" y2="76364"/>
                        <a14:foregroundMark x1="77136" y1="89333" x2="77136" y2="89333"/>
                        <a14:foregroundMark x1="79045" y1="90909" x2="73273" y2="92424"/>
                        <a14:backgroundMark x1="84727" y1="82182" x2="84727" y2="82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55" t="4273" r="12713" b="5841"/>
          <a:stretch/>
        </p:blipFill>
        <p:spPr>
          <a:xfrm>
            <a:off x="6483104" y="1365246"/>
            <a:ext cx="1804431" cy="16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26"/>
          <p:cNvSpPr txBox="1"/>
          <p:nvPr/>
        </p:nvSpPr>
        <p:spPr>
          <a:xfrm>
            <a:off x="353806" y="963232"/>
            <a:ext cx="1852429" cy="29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25" b="1" err="1">
                <a:latin typeface="Book Antiqua" panose="02040602050305030304" pitchFamily="18" charset="0"/>
              </a:rPr>
              <a:t>AOptix</a:t>
            </a:r>
            <a:r>
              <a:rPr lang="en-US" sz="1325" b="1">
                <a:latin typeface="Book Antiqua" panose="02040602050305030304" pitchFamily="18" charset="0"/>
              </a:rPr>
              <a:t> Iris Scanner</a:t>
            </a:r>
          </a:p>
        </p:txBody>
      </p:sp>
      <p:pic>
        <p:nvPicPr>
          <p:cNvPr id="50" name="Picture 18" descr="LGImage1.jpe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37" y="3480815"/>
            <a:ext cx="1768874" cy="1388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1" name="Group 19"/>
          <p:cNvGrpSpPr/>
          <p:nvPr/>
        </p:nvGrpSpPr>
        <p:grpSpPr>
          <a:xfrm>
            <a:off x="4723117" y="3233322"/>
            <a:ext cx="1759984" cy="1581049"/>
            <a:chOff x="781538" y="1476821"/>
            <a:chExt cx="1857746" cy="1668872"/>
          </a:xfrm>
        </p:grpSpPr>
        <p:pic>
          <p:nvPicPr>
            <p:cNvPr id="52" name="Picture 20" descr="iscan.jpe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53" y="1476821"/>
              <a:ext cx="1484923" cy="9957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3" name="Picture 21" descr="iscan.jpeg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65" b="28500"/>
            <a:stretch/>
          </p:blipFill>
          <p:spPr>
            <a:xfrm>
              <a:off x="781538" y="2295769"/>
              <a:ext cx="1857746" cy="84992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54" name="TextBox 22"/>
          <p:cNvSpPr txBox="1"/>
          <p:nvPr/>
        </p:nvSpPr>
        <p:spPr>
          <a:xfrm>
            <a:off x="2727624" y="3323578"/>
            <a:ext cx="1253353" cy="296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5" b="1">
                <a:latin typeface="Book Antiqua" panose="02040602050305030304" pitchFamily="18" charset="0"/>
              </a:rPr>
              <a:t>LG </a:t>
            </a:r>
            <a:r>
              <a:rPr lang="en-US" sz="1325" b="1" err="1">
                <a:latin typeface="Book Antiqua" panose="02040602050305030304" pitchFamily="18" charset="0"/>
              </a:rPr>
              <a:t>IrisAccess</a:t>
            </a:r>
            <a:endParaRPr lang="en-US" sz="1325" b="1">
              <a:latin typeface="Book Antiqua" panose="02040602050305030304" pitchFamily="18" charset="0"/>
            </a:endParaRPr>
          </a:p>
        </p:txBody>
      </p:sp>
      <p:sp>
        <p:nvSpPr>
          <p:cNvPr id="55" name="TextBox 27"/>
          <p:cNvSpPr txBox="1"/>
          <p:nvPr/>
        </p:nvSpPr>
        <p:spPr>
          <a:xfrm>
            <a:off x="5270278" y="3112380"/>
            <a:ext cx="876321" cy="296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5" b="1" dirty="0">
                <a:latin typeface="Book Antiqua" panose="02040602050305030304" pitchFamily="18" charset="0"/>
              </a:rPr>
              <a:t>ISCAN 2</a:t>
            </a:r>
          </a:p>
        </p:txBody>
      </p:sp>
      <p:pic>
        <p:nvPicPr>
          <p:cNvPr id="56" name="Picture 6" descr="s010-2_R_IScan_Gaze_C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3291" r="6481"/>
          <a:stretch/>
        </p:blipFill>
        <p:spPr>
          <a:xfrm>
            <a:off x="6547003" y="3323580"/>
            <a:ext cx="2009694" cy="137540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7" name="Picture 8" descr="s025-2_R_ICamTD100_Gaze_C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9" r="17212"/>
          <a:stretch/>
        </p:blipFill>
        <p:spPr>
          <a:xfrm>
            <a:off x="691923" y="3331073"/>
            <a:ext cx="1911096" cy="1371728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0058466-171E-4868-B73E-66645AC7B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77310" y="5347595"/>
            <a:ext cx="554663" cy="28888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4</a:t>
            </a:r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2232F76-8B2F-434B-DD16-E04A629D3266}"/>
              </a:ext>
            </a:extLst>
          </p:cNvPr>
          <p:cNvSpPr txBox="1">
            <a:spLocks/>
          </p:cNvSpPr>
          <p:nvPr/>
        </p:nvSpPr>
        <p:spPr>
          <a:xfrm>
            <a:off x="8534401" y="4862254"/>
            <a:ext cx="609600" cy="23834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955" kern="1200">
                <a:solidFill>
                  <a:schemeClr val="tx1"/>
                </a:solidFill>
                <a:latin typeface="Book Antiqua" pitchFamily="18" charset="0"/>
                <a:ea typeface="+mn-ea"/>
                <a:cs typeface="+mn-cs"/>
              </a:defRPr>
            </a:lvl1pPr>
            <a:lvl2pPr marL="33718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67436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01154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348720" algn="l" rtl="0" fontAlgn="base">
              <a:spcBef>
                <a:spcPct val="0"/>
              </a:spcBef>
              <a:spcAft>
                <a:spcPct val="0"/>
              </a:spcAft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168590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023079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236026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2697440" algn="l" defTabSz="674360" rtl="0" eaLnBrk="1" latinLnBrk="0" hangingPunct="1">
              <a:defRPr sz="1622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>
                <a:solidFill>
                  <a:srgbClr val="000000"/>
                </a:solidFill>
              </a:rPr>
              <a:t>19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50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22"/>
    </mc:Choice>
    <mc:Fallback xmlns="">
      <p:transition spd="slow" advTm="34022"/>
    </mc:Fallback>
  </mc:AlternateContent>
  <p:extLst>
    <p:ext uri="{E180D4A7-C9FB-4DFB-919C-405C955672EB}">
      <p14:showEvtLst xmlns:p14="http://schemas.microsoft.com/office/powerpoint/2010/main">
        <p14:playEvt time="20" objId="5"/>
        <p14:stopEvt time="33100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539E-644F-F783-8965-8C5AF447A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209AB-6ABA-7B42-3664-C2CC50461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75" y="915250"/>
            <a:ext cx="8201628" cy="1340972"/>
          </a:xfrm>
        </p:spPr>
        <p:txBody>
          <a:bodyPr/>
          <a:lstStyle/>
          <a:p>
            <a:r>
              <a:rPr lang="en-US" dirty="0"/>
              <a:t>Closed world -&gt; Known subjects. No new subjects added post-training</a:t>
            </a:r>
          </a:p>
          <a:p>
            <a:pPr lvl="1"/>
            <a:r>
              <a:rPr lang="en-US"/>
              <a:t>Most iris deep learning research uses closed-world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968D5-AF4D-9416-3279-4A3DD52B82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r>
              <a:rPr lang="tr-TR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CE134A62-572D-E26F-3FE8-370137B08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9" y="2487038"/>
            <a:ext cx="4762500" cy="1533525"/>
          </a:xfrm>
          <a:prstGeom prst="rect">
            <a:avLst/>
          </a:prstGeom>
        </p:spPr>
      </p:pic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5006BB7-A069-053E-80FC-5B49349826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067" y="3061771"/>
            <a:ext cx="3801243" cy="812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7D1F81-D260-5B09-B85D-A5EE76FDA77F}"/>
              </a:ext>
            </a:extLst>
          </p:cNvPr>
          <p:cNvSpPr txBox="1"/>
          <p:nvPr/>
        </p:nvSpPr>
        <p:spPr>
          <a:xfrm>
            <a:off x="5910317" y="2812924"/>
            <a:ext cx="2462924" cy="3419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 err="1">
                <a:latin typeface="Times New Roman"/>
                <a:cs typeface="Times New Roman"/>
              </a:rPr>
              <a:t>Softmax</a:t>
            </a:r>
            <a:r>
              <a:rPr lang="en-US" sz="1600" dirty="0">
                <a:latin typeface="Times New Roman"/>
                <a:cs typeface="Times New Roman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210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B34E-4B5E-A583-B4C6-50D63F1D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1609"/>
            <a:ext cx="8382000" cy="400420"/>
          </a:xfrm>
        </p:spPr>
        <p:txBody>
          <a:bodyPr wrap="square" anchor="t">
            <a:noAutofit/>
          </a:bodyPr>
          <a:lstStyle/>
          <a:p>
            <a:r>
              <a:rPr lang="en-US" sz="2910" dirty="0"/>
              <a:t>Open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DDEE-AB5D-1F7F-5FF5-7CBE34A99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1265"/>
            <a:ext cx="4038600" cy="339761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Open world -&gt; New subjects registered in database. Model must be generalized.</a:t>
            </a:r>
          </a:p>
          <a:p>
            <a:pPr lvl="1"/>
            <a:r>
              <a:rPr lang="en-US" sz="2547"/>
              <a:t>This is most iris biometric systems.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diagram of a new subject&#10;&#10;AI-generated content may be incorrect.">
            <a:extLst>
              <a:ext uri="{FF2B5EF4-FFF2-40B4-BE49-F238E27FC236}">
                <a16:creationId xmlns:a16="http://schemas.microsoft.com/office/drawing/2014/main" id="{FD04BE12-E5AE-4AE9-9502-330239792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64243"/>
            <a:ext cx="4038600" cy="2079879"/>
          </a:xfrm>
          <a:prstGeom prst="rect">
            <a:avLst/>
          </a:prstGeo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D9688D6-8847-ACDE-0567-7D4EB13760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2078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A6E8-0DEA-98A1-1530-72FE192A1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1609"/>
            <a:ext cx="8382000" cy="400420"/>
          </a:xfrm>
        </p:spPr>
        <p:txBody>
          <a:bodyPr wrap="square" anchor="t">
            <a:noAutofit/>
          </a:bodyPr>
          <a:lstStyle/>
          <a:p>
            <a:r>
              <a:rPr lang="en-US" sz="2910" dirty="0"/>
              <a:t>Deep Learning Architecture</a:t>
            </a:r>
          </a:p>
        </p:txBody>
      </p:sp>
      <p:pic>
        <p:nvPicPr>
          <p:cNvPr id="6" name="Picture 5" descr="A diagram of a number of objects&#10;&#10;AI-generated content may be incorrect.">
            <a:extLst>
              <a:ext uri="{FF2B5EF4-FFF2-40B4-BE49-F238E27FC236}">
                <a16:creationId xmlns:a16="http://schemas.microsoft.com/office/drawing/2014/main" id="{544F992D-003F-C118-52C1-678FBAE2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4131"/>
            <a:ext cx="4038600" cy="193188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AD84-8472-6093-20C1-0E726FB97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018333"/>
            <a:ext cx="4038600" cy="3397616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We utilize ResNet50 for its robust feature extraction</a:t>
            </a:r>
          </a:p>
          <a:p>
            <a:r>
              <a:rPr lang="en-US" dirty="0"/>
              <a:t>Good results in previous research</a:t>
            </a:r>
          </a:p>
          <a:p>
            <a:r>
              <a:rPr lang="en-US" dirty="0"/>
              <a:t>FC is removed to output 2048-dim feature embeddings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2D3301-F143-EB5B-8871-BAC48FE05D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42604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8FBC4-D934-E03B-AA1F-49C33A1CE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DC0-5246-2DEA-B5BD-F01E4341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2007-BF71-21DF-6A4D-0C95161D7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73" y="1020352"/>
            <a:ext cx="8201628" cy="2342957"/>
          </a:xfrm>
        </p:spPr>
        <p:txBody>
          <a:bodyPr/>
          <a:lstStyle/>
          <a:p>
            <a:pPr marL="265430" indent="-265430"/>
            <a:r>
              <a:rPr lang="en-US" dirty="0"/>
              <a:t>Triplet loss goals:</a:t>
            </a:r>
            <a:endParaRPr lang="en-US"/>
          </a:p>
          <a:p>
            <a:pPr marL="688975" lvl="1" indent="-249555"/>
            <a:r>
              <a:rPr lang="en-US" dirty="0"/>
              <a:t>Minimize distance between embeddings of same subject</a:t>
            </a:r>
          </a:p>
          <a:p>
            <a:pPr marL="688975" lvl="1" indent="-249555"/>
            <a:r>
              <a:rPr lang="en-US" dirty="0"/>
              <a:t>Approach margin distance between embeddings of different subjects</a:t>
            </a:r>
          </a:p>
          <a:p>
            <a:pPr marL="265430" indent="-265430"/>
            <a:r>
              <a:rPr lang="en-US" sz="2500" dirty="0">
                <a:latin typeface="Book Antiqua"/>
              </a:rPr>
              <a:t>Uses anchor, positive, and negative sample</a:t>
            </a:r>
          </a:p>
          <a:p>
            <a:pPr marL="265430" indent="-265430"/>
            <a:r>
              <a:rPr lang="en-US" dirty="0"/>
              <a:t>Embeddings can be compared with Euclidean distance</a:t>
            </a:r>
          </a:p>
          <a:p>
            <a:pPr marL="265430" indent="-265430"/>
            <a:endParaRPr lang="en-US" dirty="0"/>
          </a:p>
        </p:txBody>
      </p:sp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2D73F25-6D6E-3914-55DF-D928C3E75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93" y="392531"/>
            <a:ext cx="5742152" cy="819332"/>
          </a:xfrm>
          <a:prstGeom prst="rect">
            <a:avLst/>
          </a:prstGeom>
        </p:spPr>
      </p:pic>
      <p:pic>
        <p:nvPicPr>
          <p:cNvPr id="9" name="Picture 8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60F6ECDD-D504-28EB-04C1-6F237CDDE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07" y="3479848"/>
            <a:ext cx="2557883" cy="1109669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9A57F50-14FA-102F-1710-CBAD0D76C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4401" y="4862254"/>
            <a:ext cx="609600" cy="238345"/>
          </a:xfrm>
        </p:spPr>
        <p:txBody>
          <a:bodyPr/>
          <a:lstStyle/>
          <a:p>
            <a:pPr>
              <a:defRPr/>
            </a:pPr>
            <a:fld id="{16D4FAA5-956A-41E1-81D9-480DE4384F8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r>
              <a:rPr lang="tr-TR" dirty="0">
                <a:solidFill>
                  <a:srgbClr val="000000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4133886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E48D06"/>
      </a:accent1>
      <a:accent2>
        <a:srgbClr val="888882"/>
      </a:accent2>
      <a:accent3>
        <a:srgbClr val="FFFFFF"/>
      </a:accent3>
      <a:accent4>
        <a:srgbClr val="000000"/>
      </a:accent4>
      <a:accent5>
        <a:srgbClr val="EFC5AA"/>
      </a:accent5>
      <a:accent6>
        <a:srgbClr val="7B7B75"/>
      </a:accent6>
      <a:hlink>
        <a:srgbClr val="B01E2D"/>
      </a:hlink>
      <a:folHlink>
        <a:srgbClr val="FBC9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62615D"/>
        </a:dk2>
        <a:lt2>
          <a:srgbClr val="D8D8D8"/>
        </a:lt2>
        <a:accent1>
          <a:srgbClr val="E48D06"/>
        </a:accent1>
        <a:accent2>
          <a:srgbClr val="B09A84"/>
        </a:accent2>
        <a:accent3>
          <a:srgbClr val="FFFFFF"/>
        </a:accent3>
        <a:accent4>
          <a:srgbClr val="000000"/>
        </a:accent4>
        <a:accent5>
          <a:srgbClr val="EFC5AA"/>
        </a:accent5>
        <a:accent6>
          <a:srgbClr val="9F8B77"/>
        </a:accent6>
        <a:hlink>
          <a:srgbClr val="B01E2D"/>
        </a:hlink>
        <a:folHlink>
          <a:srgbClr val="E4E40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E48D06"/>
      </a:accent1>
      <a:accent2>
        <a:srgbClr val="888882"/>
      </a:accent2>
      <a:accent3>
        <a:srgbClr val="FFFFFF"/>
      </a:accent3>
      <a:accent4>
        <a:srgbClr val="000000"/>
      </a:accent4>
      <a:accent5>
        <a:srgbClr val="EFC5AA"/>
      </a:accent5>
      <a:accent6>
        <a:srgbClr val="7B7B75"/>
      </a:accent6>
      <a:hlink>
        <a:srgbClr val="B01E2D"/>
      </a:hlink>
      <a:folHlink>
        <a:srgbClr val="FBC97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62615D"/>
        </a:dk2>
        <a:lt2>
          <a:srgbClr val="D8D8D8"/>
        </a:lt2>
        <a:accent1>
          <a:srgbClr val="E48D06"/>
        </a:accent1>
        <a:accent2>
          <a:srgbClr val="B09A84"/>
        </a:accent2>
        <a:accent3>
          <a:srgbClr val="FFFFFF"/>
        </a:accent3>
        <a:accent4>
          <a:srgbClr val="000000"/>
        </a:accent4>
        <a:accent5>
          <a:srgbClr val="EFC5AA"/>
        </a:accent5>
        <a:accent6>
          <a:srgbClr val="9F8B77"/>
        </a:accent6>
        <a:hlink>
          <a:srgbClr val="B01E2D"/>
        </a:hlink>
        <a:folHlink>
          <a:srgbClr val="E4E40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10697</TotalTime>
  <Words>1851</Words>
  <Application>Microsoft Office PowerPoint</Application>
  <PresentationFormat>Custom</PresentationFormat>
  <Paragraphs>223</Paragraphs>
  <Slides>19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1_Default Design</vt:lpstr>
      <vt:lpstr>2_Default Design</vt:lpstr>
      <vt:lpstr>PowerPoint Presentation</vt:lpstr>
      <vt:lpstr>Background and Motivation</vt:lpstr>
      <vt:lpstr>Background and Motivation</vt:lpstr>
      <vt:lpstr>Background and Motivation</vt:lpstr>
      <vt:lpstr>Stand-off iris recognition Systems</vt:lpstr>
      <vt:lpstr>Closed World</vt:lpstr>
      <vt:lpstr>Open World</vt:lpstr>
      <vt:lpstr>Deep Learning Architecture</vt:lpstr>
      <vt:lpstr>Triplet Loss</vt:lpstr>
      <vt:lpstr>Hard Mining</vt:lpstr>
      <vt:lpstr>Experimental Setup and Dataset</vt:lpstr>
      <vt:lpstr>Iris Data Collection Platform</vt:lpstr>
      <vt:lpstr>Frontal and Gallery Databases</vt:lpstr>
      <vt:lpstr>Training and Evaluation</vt:lpstr>
      <vt:lpstr>Results for Frontal Database Scenario</vt:lpstr>
      <vt:lpstr>Results for Gallery Database Scenario</vt:lpstr>
      <vt:lpstr>t-SNE Subject Groupings</vt:lpstr>
      <vt:lpstr>Closing Remarks</vt:lpstr>
      <vt:lpstr>PowerPoint Presentation</vt:lpstr>
    </vt:vector>
  </TitlesOfParts>
  <Company>Kennesaw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IWBF 2021</dc:title>
  <dc:subject>Fragile Bits in Off-angle Iris</dc:subject>
  <dc:creator>Mahmut Karakaya</dc:creator>
  <cp:lastModifiedBy>Daniel Tebor</cp:lastModifiedBy>
  <cp:revision>159</cp:revision>
  <cp:lastPrinted>2025-03-14T21:49:52Z</cp:lastPrinted>
  <dcterms:created xsi:type="dcterms:W3CDTF">2006-04-10T21:16:21Z</dcterms:created>
  <dcterms:modified xsi:type="dcterms:W3CDTF">2025-04-14T21:55:34Z</dcterms:modified>
</cp:coreProperties>
</file>